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80" r:id="rId2"/>
    <p:sldId id="296" r:id="rId3"/>
    <p:sldId id="266" r:id="rId4"/>
    <p:sldId id="318" r:id="rId5"/>
    <p:sldId id="295" r:id="rId6"/>
    <p:sldId id="288" r:id="rId7"/>
    <p:sldId id="289" r:id="rId8"/>
    <p:sldId id="260" r:id="rId9"/>
    <p:sldId id="258" r:id="rId10"/>
    <p:sldId id="297" r:id="rId11"/>
    <p:sldId id="261" r:id="rId12"/>
    <p:sldId id="290" r:id="rId13"/>
    <p:sldId id="319" r:id="rId14"/>
    <p:sldId id="323" r:id="rId15"/>
    <p:sldId id="324" r:id="rId16"/>
    <p:sldId id="325" r:id="rId17"/>
    <p:sldId id="326" r:id="rId18"/>
    <p:sldId id="275" r:id="rId19"/>
    <p:sldId id="278" r:id="rId20"/>
    <p:sldId id="320" r:id="rId21"/>
    <p:sldId id="277" r:id="rId22"/>
    <p:sldId id="322" r:id="rId23"/>
    <p:sldId id="269" r:id="rId24"/>
    <p:sldId id="292" r:id="rId25"/>
    <p:sldId id="291" r:id="rId26"/>
    <p:sldId id="286" r:id="rId27"/>
    <p:sldId id="293" r:id="rId28"/>
    <p:sldId id="279" r:id="rId29"/>
    <p:sldId id="281" r:id="rId30"/>
    <p:sldId id="282" r:id="rId31"/>
    <p:sldId id="283" r:id="rId32"/>
    <p:sldId id="284" r:id="rId33"/>
    <p:sldId id="294" r:id="rId34"/>
    <p:sldId id="299"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27" r:id="rId48"/>
    <p:sldId id="321" r:id="rId49"/>
    <p:sldId id="317" r:id="rId5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62E8EE0-2233-4E38-90A5-21FF242A2C60}" type="datetimeFigureOut">
              <a:rPr lang="en-US" smtClean="0"/>
              <a:pPr/>
              <a:t>9/28/2010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1D64022-8554-4F03-94B4-798923640B1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4361BB8-074C-4106-B71B-08AAFA05943E}" type="datetimeFigureOut">
              <a:rPr lang="en-US" smtClean="0"/>
              <a:pPr/>
              <a:t>9/28/2010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E99983E-D4F3-4179-8A8B-F2E6E2F6EF3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265EF764-4171-43E8-8183-502B922A906F}" type="slidenum">
              <a:rPr lang="en-US"/>
              <a:pPr>
                <a:defRPr/>
              </a:pPr>
              <a:t>5</a:t>
            </a:fld>
            <a:endParaRPr lang="en-US"/>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41653" indent="-241653"/>
            <a:endParaRPr lang="en-US" dirty="0" smtClean="0">
              <a:latin typeface="Arial" pitchFamily="34" charset="0"/>
            </a:endParaRPr>
          </a:p>
          <a:p>
            <a:pPr marL="241653" indent="-241653"/>
            <a:endParaRPr lang="en-US" dirty="0" smtClean="0">
              <a:latin typeface="Arial" pitchFamily="34" charset="0"/>
            </a:endParaRPr>
          </a:p>
          <a:p>
            <a:pPr marL="241653" indent="-241653"/>
            <a:endParaRPr lang="en-US" dirty="0" smtClean="0">
              <a:latin typeface="Arial" pitchFamily="34" charset="0"/>
            </a:endParaRPr>
          </a:p>
          <a:p>
            <a:pPr marL="241653" indent="-241653">
              <a:buFontTx/>
              <a:buAutoNum type="arabicPeriod" startAt="3"/>
            </a:pPr>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752784-0A13-4C63-B69F-7932B1C32F60}" type="slidenum">
              <a:rPr lang="en-US"/>
              <a:pPr>
                <a:defRPr/>
              </a:pPr>
              <a:t>25</a:t>
            </a:fld>
            <a:endParaRPr lang="en-US"/>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35844" name="Slide Number Placeholder 3"/>
          <p:cNvSpPr>
            <a:spLocks noGrp="1"/>
          </p:cNvSpPr>
          <p:nvPr>
            <p:ph type="sldNum" sz="quarter" idx="5"/>
          </p:nvPr>
        </p:nvSpPr>
        <p:spPr>
          <a:noFill/>
        </p:spPr>
        <p:txBody>
          <a:bodyPr/>
          <a:lstStyle/>
          <a:p>
            <a:fld id="{ED0214C3-1D8B-4C72-A94D-6548856017BC}" type="slidenum">
              <a:rPr lang="en-US" smtClean="0">
                <a:latin typeface="Arial" charset="0"/>
              </a:rPr>
              <a:pPr/>
              <a:t>28</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p:txBody>
          <a:bodyPr/>
          <a:lstStyle/>
          <a:p>
            <a:pPr>
              <a:defRPr/>
            </a:pPr>
            <a:fld id="{85CC5D01-8960-4672-B0AD-983E2E900464}" type="slidenum">
              <a:rPr lang="en-US"/>
              <a:pPr>
                <a:defRPr/>
              </a:pPr>
              <a:t>33</a:t>
            </a:fld>
            <a:endParaRPr lang="en-US"/>
          </a:p>
        </p:txBody>
      </p:sp>
      <p:sp>
        <p:nvSpPr>
          <p:cNvPr id="110595" name="Rectangle 2"/>
          <p:cNvSpPr txBox="1">
            <a:spLocks noGrp="1" noChangeArrowheads="1"/>
          </p:cNvSpPr>
          <p:nvPr/>
        </p:nvSpPr>
        <p:spPr bwMode="auto">
          <a:xfrm>
            <a:off x="0" y="0"/>
            <a:ext cx="3169920" cy="480060"/>
          </a:xfrm>
          <a:prstGeom prst="rect">
            <a:avLst/>
          </a:prstGeom>
          <a:noFill/>
          <a:ln w="9525">
            <a:noFill/>
            <a:miter lim="800000"/>
            <a:headEnd/>
            <a:tailEnd/>
          </a:ln>
        </p:spPr>
        <p:txBody>
          <a:bodyPr lIns="96661" tIns="48331" rIns="96661" bIns="48331"/>
          <a:lstStyle/>
          <a:p>
            <a:r>
              <a:rPr lang="en-US" sz="1300" dirty="0"/>
              <a:t>Emergency Preparedness and Business Continuity Planning</a:t>
            </a:r>
          </a:p>
        </p:txBody>
      </p:sp>
      <p:sp>
        <p:nvSpPr>
          <p:cNvPr id="110596" name="Rectangle 6"/>
          <p:cNvSpPr txBox="1">
            <a:spLocks noGrp="1" noChangeArrowheads="1"/>
          </p:cNvSpPr>
          <p:nvPr/>
        </p:nvSpPr>
        <p:spPr bwMode="auto">
          <a:xfrm>
            <a:off x="0" y="9119474"/>
            <a:ext cx="3169920" cy="480060"/>
          </a:xfrm>
          <a:prstGeom prst="rect">
            <a:avLst/>
          </a:prstGeom>
          <a:noFill/>
          <a:ln w="9525">
            <a:noFill/>
            <a:miter lim="800000"/>
            <a:headEnd/>
            <a:tailEnd/>
          </a:ln>
        </p:spPr>
        <p:txBody>
          <a:bodyPr lIns="96661" tIns="48331" rIns="96661" bIns="48331" anchor="b"/>
          <a:lstStyle/>
          <a:p>
            <a:r>
              <a:rPr lang="en-US" sz="1300" dirty="0"/>
              <a:t>Copyright 2008 - TRIUMF and UW SPHCM - 2008 SRA Meeting</a:t>
            </a:r>
          </a:p>
        </p:txBody>
      </p:sp>
      <p:sp>
        <p:nvSpPr>
          <p:cNvPr id="110597"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33597509-8682-4FF1-8D17-FA7BFC41EB8E}" type="slidenum">
              <a:rPr lang="en-US" sz="1300"/>
              <a:pPr algn="r"/>
              <a:t>33</a:t>
            </a:fld>
            <a:endParaRPr lang="en-US" sz="1300" dirty="0"/>
          </a:p>
        </p:txBody>
      </p:sp>
      <p:sp>
        <p:nvSpPr>
          <p:cNvPr id="1105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defTabSz="966035"/>
            <a:r>
              <a:rPr lang="en-US" dirty="0" smtClean="0"/>
              <a:t>Moderator should remind the audience that this is a no-fault, low stress environment</a:t>
            </a:r>
          </a:p>
          <a:p>
            <a:pPr defTabSz="966035"/>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C862C8-CFFA-4718-8F5B-A276FC7B5AA8}" type="slidenum">
              <a:rPr lang="en-US" smtClean="0"/>
              <a:pPr/>
              <a:t>34</a:t>
            </a:fld>
            <a:endParaRPr lang="en-US" smtClean="0"/>
          </a:p>
        </p:txBody>
      </p:sp>
      <p:sp>
        <p:nvSpPr>
          <p:cNvPr id="25605"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7652"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p>
        </p:txBody>
      </p:sp>
      <p:sp>
        <p:nvSpPr>
          <p:cNvPr id="27653"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EDCEFB-3E10-4083-9F0D-E30E85A1A6CF}" type="slidenum">
              <a:rPr lang="en-US" smtClean="0"/>
              <a:pPr/>
              <a:t>35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676"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p>
        </p:txBody>
      </p:sp>
      <p:sp>
        <p:nvSpPr>
          <p:cNvPr id="28677"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9137D3-5CA6-4AB4-A3A8-1BA927BB72A9}" type="slidenum">
              <a:rPr lang="en-US" smtClean="0"/>
              <a:pPr/>
              <a:t>36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defTabSz="1022470">
              <a:spcBef>
                <a:spcPct val="0"/>
              </a:spcBef>
            </a:pPr>
            <a:r>
              <a:rPr lang="en-US" b="1" dirty="0" smtClean="0"/>
              <a:t>Directions</a:t>
            </a:r>
            <a:endParaRPr lang="en-US" dirty="0" smtClean="0"/>
          </a:p>
          <a:p>
            <a:pPr defTabSz="1022470">
              <a:spcBef>
                <a:spcPct val="0"/>
              </a:spcBef>
            </a:pPr>
            <a:r>
              <a:rPr lang="en-US" dirty="0" smtClean="0"/>
              <a:t>Discuss the need to assess who and how many were exposed.</a:t>
            </a:r>
          </a:p>
          <a:p>
            <a:pPr defTabSz="1022470">
              <a:spcBef>
                <a:spcPct val="0"/>
              </a:spcBef>
            </a:pPr>
            <a:r>
              <a:rPr lang="en-US" dirty="0" smtClean="0"/>
              <a:t>Discuss the possibility of people exposed who are not Seattle residents.</a:t>
            </a:r>
          </a:p>
          <a:p>
            <a:pPr defTabSz="1022470"/>
            <a:endParaRPr lang="en-US" dirty="0" smtClean="0"/>
          </a:p>
          <a:p>
            <a:pPr defTabSz="1022470"/>
            <a:r>
              <a:rPr lang="en-US" b="1" dirty="0" smtClean="0"/>
              <a:t>Note</a:t>
            </a:r>
          </a:p>
          <a:p>
            <a:pPr defTabSz="1022470"/>
            <a:r>
              <a:rPr lang="en-US" dirty="0" smtClean="0">
                <a:latin typeface="Arial" charset="0"/>
              </a:rPr>
              <a:t>Note that once testing starts in the lab any initial PCR rest results on clinical specimens require at least six hours.  Confirmatory testing will take an additional 18-24 hours. </a:t>
            </a:r>
          </a:p>
          <a:p>
            <a:pPr defTabSz="1022470"/>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0E2AE2-EEB6-4F99-A0F9-2915A28B11B2}" type="slidenum">
              <a:rPr lang="en-US" smtClean="0"/>
              <a:pPr/>
              <a:t>38</a:t>
            </a:fld>
            <a:endParaRPr lang="en-US" smtClean="0"/>
          </a:p>
        </p:txBody>
      </p:sp>
      <p:sp>
        <p:nvSpPr>
          <p:cNvPr id="2970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defTabSz="1022470">
              <a:spcBef>
                <a:spcPct val="0"/>
              </a:spcBef>
            </a:pPr>
            <a:r>
              <a:rPr lang="en-US" b="1" dirty="0" smtClean="0"/>
              <a:t>Supplemental Information</a:t>
            </a:r>
            <a:endParaRPr lang="en-US" dirty="0" smtClean="0"/>
          </a:p>
          <a:p>
            <a:pPr defTabSz="1022470">
              <a:spcBef>
                <a:spcPct val="0"/>
              </a:spcBef>
            </a:pPr>
            <a:r>
              <a:rPr lang="en-US" dirty="0" smtClean="0"/>
              <a:t>If evidence suggests a true anthrax exposure has occurred, it is likely that the public health department will make recommendations to initiate antibiotic treatment of persons exposed even though the confirmatory results from lab tests are not yet available.</a:t>
            </a:r>
            <a:endParaRPr lang="en-US" sz="1500" dirty="0"/>
          </a:p>
          <a:p>
            <a:pPr defTabSz="1022470"/>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8EEA2A-6586-4A03-A9CE-5474BDE4A1A0}" type="slidenum">
              <a:rPr lang="en-US" smtClean="0"/>
              <a:pPr/>
              <a:t>39</a:t>
            </a:fld>
            <a:endParaRPr lang="en-US" smtClean="0"/>
          </a:p>
        </p:txBody>
      </p:sp>
      <p:sp>
        <p:nvSpPr>
          <p:cNvPr id="30725"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defTabSz="1022470">
              <a:spcBef>
                <a:spcPct val="0"/>
              </a:spcBef>
            </a:pPr>
            <a:r>
              <a:rPr lang="en-US" b="1" dirty="0" smtClean="0"/>
              <a:t>Directions</a:t>
            </a:r>
          </a:p>
          <a:p>
            <a:pPr defTabSz="1022470">
              <a:spcBef>
                <a:spcPct val="0"/>
              </a:spcBef>
            </a:pPr>
            <a:r>
              <a:rPr lang="en-US" dirty="0" smtClean="0"/>
              <a:t>Reference Anthrax Fact Sheet in Folders</a:t>
            </a:r>
            <a:endParaRPr lang="en-US" sz="1500" dirty="0"/>
          </a:p>
          <a:p>
            <a:pPr defTabSz="1022470">
              <a:spcBef>
                <a:spcPct val="0"/>
              </a:spcBef>
            </a:pPr>
            <a:endParaRPr lang="en-US" sz="1500" dirty="0"/>
          </a:p>
          <a:p>
            <a:pPr defTabSz="1022470">
              <a:spcBef>
                <a:spcPct val="0"/>
              </a:spcBef>
            </a:pPr>
            <a:r>
              <a:rPr lang="en-US" b="1" dirty="0" smtClean="0"/>
              <a:t>Supplemental Information</a:t>
            </a:r>
            <a:endParaRPr lang="en-US" dirty="0" smtClean="0"/>
          </a:p>
          <a:p>
            <a:pPr defTabSz="1022470">
              <a:spcBef>
                <a:spcPct val="0"/>
              </a:spcBef>
            </a:pPr>
            <a:r>
              <a:rPr lang="en-US" dirty="0" smtClean="0"/>
              <a:t>The confirmed dispersion of anthrax spores will likely cause inhalation anthrax, the most severe of the 3 types of anthrax. In 2001, 50% of the inhalational anthrax cases ended in death.</a:t>
            </a:r>
          </a:p>
          <a:p>
            <a:pPr defTabSz="1022470">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F078CE-CE37-47CA-90CB-586BAEF88D18}" type="slidenum">
              <a:rPr lang="en-US" smtClean="0"/>
              <a:pPr/>
              <a:t>41</a:t>
            </a:fld>
            <a:endParaRPr lang="en-US" smtClean="0"/>
          </a:p>
        </p:txBody>
      </p:sp>
      <p:sp>
        <p:nvSpPr>
          <p:cNvPr id="3174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Supplemental Information</a:t>
            </a:r>
          </a:p>
          <a:p>
            <a:pPr eaLnBrk="1" hangingPunct="1">
              <a:buFontTx/>
              <a:buChar char="-"/>
            </a:pPr>
            <a:r>
              <a:rPr lang="en-US" smtClean="0"/>
              <a:t>Ask participants to consider if it would be better to include community pharmacies or hospital pharmacists</a:t>
            </a:r>
          </a:p>
          <a:p>
            <a:pPr eaLnBrk="1" hangingPunct="1">
              <a:buFontTx/>
              <a:buChar char="-"/>
            </a:pPr>
            <a:r>
              <a:rPr lang="en-US" smtClean="0"/>
              <a:t> Do pharmacies feel like they have enough supplies in-stock to manage the response that will be needed? If no, would that influence their willingness to participate in a CDTA? How would they request more antibiotics/communicate the need for more antibiotics (at this early stage)?</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0D5D90-A0E4-4B5B-A187-59DF57E66448}" type="slidenum">
              <a:rPr lang="en-US" smtClean="0"/>
              <a:pPr/>
              <a:t>42</a:t>
            </a:fld>
            <a:endParaRPr lang="en-US" smtClean="0"/>
          </a:p>
        </p:txBody>
      </p:sp>
      <p:sp>
        <p:nvSpPr>
          <p:cNvPr id="32773"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7B7659AA-E774-4E89-B2A0-651955AEFB26}" type="slidenum">
              <a:rPr lang="en-US"/>
              <a:pPr>
                <a:defRPr/>
              </a:pPr>
              <a:t>14</a:t>
            </a:fld>
            <a:endParaRPr 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xfrm>
            <a:off x="975360" y="4558904"/>
            <a:ext cx="5364480" cy="4322206"/>
          </a:xfrm>
          <a:noFill/>
        </p:spPr>
        <p:txBody>
          <a:bodyPr wrap="square" numCol="1" anchor="t" anchorCtr="0" compatLnSpc="1">
            <a:prstTxWarp prst="textNoShape">
              <a:avLst/>
            </a:prstTxWarp>
          </a:bodyPr>
          <a:lstStyle/>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3796"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p>
        </p:txBody>
      </p:sp>
      <p:sp>
        <p:nvSpPr>
          <p:cNvPr id="33797"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C01C48-B9D5-43FF-BE5D-39EE3F188673}" type="slidenum">
              <a:rPr lang="en-US" smtClean="0"/>
              <a:pPr/>
              <a:t>43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Supplemental Information</a:t>
            </a:r>
          </a:p>
          <a:p>
            <a:pPr eaLnBrk="1" hangingPunct="1"/>
            <a:r>
              <a:rPr lang="en-US" smtClean="0"/>
              <a:t>Where will the mass dispensing clinics be set up?</a:t>
            </a:r>
            <a:br>
              <a:rPr lang="en-US" smtClean="0"/>
            </a:br>
            <a:r>
              <a:rPr lang="en-US" smtClean="0"/>
              <a:t>Who will staff the clinics?</a:t>
            </a:r>
          </a:p>
          <a:p>
            <a:pPr eaLnBrk="1" hangingPunct="1"/>
            <a:r>
              <a:rPr lang="en-US" smtClean="0"/>
              <a:t>Should there be security at these clinics?</a:t>
            </a:r>
          </a:p>
          <a:p>
            <a:pPr eaLnBrk="1" hangingPunct="1"/>
            <a:r>
              <a:rPr lang="en-US" smtClean="0"/>
              <a:t>Do you anticipate having enough resources?</a:t>
            </a:r>
          </a:p>
          <a:p>
            <a:pPr eaLnBrk="1" hangingPunct="1"/>
            <a:r>
              <a:rPr lang="en-US" smtClean="0"/>
              <a:t>How might dosing guidelines change from what is detailed in a CDTA?</a:t>
            </a:r>
          </a:p>
          <a:p>
            <a:pPr eaLnBrk="1" hangingPunct="1"/>
            <a:r>
              <a:rPr lang="en-US" smtClean="0"/>
              <a:t>Does the pharmacy have a business continuity plan?</a:t>
            </a:r>
          </a:p>
          <a:p>
            <a:pPr eaLnBrk="1" hangingPunct="1"/>
            <a:r>
              <a:rPr lang="en-US" smtClean="0"/>
              <a:t>How will you communicate mass dispensing sites to the public?</a:t>
            </a:r>
          </a:p>
          <a:p>
            <a:pPr eaLnBrk="1" hangingPunct="1"/>
            <a:r>
              <a:rPr lang="en-US" smtClean="0"/>
              <a:t>How long do you think it will take to set up mass dispensing sites once the decision is made to set them up?</a:t>
            </a:r>
          </a:p>
          <a:p>
            <a:pPr eaLnBrk="1" hangingPunct="1"/>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A9F1F1-DEA6-4010-AC25-7FA21B7D0FA0}" type="slidenum">
              <a:rPr lang="en-US" smtClean="0"/>
              <a:pPr/>
              <a:t>44</a:t>
            </a:fld>
            <a:endParaRPr lang="en-US" smtClean="0"/>
          </a:p>
        </p:txBody>
      </p:sp>
      <p:sp>
        <p:nvSpPr>
          <p:cNvPr id="3482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5844"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p>
        </p:txBody>
      </p:sp>
      <p:sp>
        <p:nvSpPr>
          <p:cNvPr id="3584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0ECFDF-2439-4A15-9E86-409A02762D06}" type="slidenum">
              <a:rPr lang="en-US" smtClean="0"/>
              <a:pPr/>
              <a:t>45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CFB717-82BF-4BF2-B6AD-178704221C82}" type="slidenum">
              <a:rPr lang="en-US" smtClean="0"/>
              <a:pPr/>
              <a:t>46</a:t>
            </a:fld>
            <a:endParaRPr lang="en-US" smtClean="0"/>
          </a:p>
        </p:txBody>
      </p:sp>
      <p:sp>
        <p:nvSpPr>
          <p:cNvPr id="3686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29F872-8354-4B0A-BF21-5F7241287BA2}" type="slidenum">
              <a:rPr lang="en-US" smtClean="0"/>
              <a:pPr/>
              <a:t>49</a:t>
            </a:fld>
            <a:endParaRPr lang="en-US" smtClean="0"/>
          </a:p>
        </p:txBody>
      </p:sp>
      <p:sp>
        <p:nvSpPr>
          <p:cNvPr id="40965"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E0E1E631-EA9F-4ABE-B3D4-7191C2E2764D}" type="slidenum">
              <a:rPr lang="en-US"/>
              <a:pPr>
                <a:defRPr/>
              </a:pPr>
              <a:t>15</a:t>
            </a:fld>
            <a:endParaRPr lang="en-US"/>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xfrm>
            <a:off x="975360" y="4558904"/>
            <a:ext cx="5364480" cy="4322206"/>
          </a:xfrm>
          <a:noFill/>
        </p:spPr>
        <p:txBody>
          <a:bodyPr wrap="square" numCol="1" anchor="t" anchorCtr="0" compatLnSpc="1">
            <a:prstTxWarp prst="textNoShape">
              <a:avLst/>
            </a:prstTxWarp>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97178374-A1D6-4256-BA7C-B8E583257B99}" type="slidenum">
              <a:rPr lang="en-US"/>
              <a:pPr>
                <a:defRPr/>
              </a:pPr>
              <a:t>16</a:t>
            </a:fld>
            <a:endParaRPr lang="en-US"/>
          </a:p>
        </p:txBody>
      </p:sp>
      <p:sp>
        <p:nvSpPr>
          <p:cNvPr id="94211"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B38B49D8-B9F0-4786-9302-861C7CC5F18F}" type="slidenum">
              <a:rPr lang="en-US" sz="1300"/>
              <a:pPr algn="r"/>
              <a:t>16</a:t>
            </a:fld>
            <a:endParaRPr lang="en-US" sz="1300" dirty="0"/>
          </a:p>
        </p:txBody>
      </p:sp>
      <p:sp>
        <p:nvSpPr>
          <p:cNvPr id="942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how the state looks for CDTA – according to this</a:t>
            </a:r>
            <a:r>
              <a:rPr lang="en-US" baseline="0" dirty="0" smtClean="0"/>
              <a:t> July’s Pharmacist’s Letter</a:t>
            </a:r>
          </a:p>
          <a:p>
            <a:r>
              <a:rPr lang="en-US" baseline="0" dirty="0" smtClean="0"/>
              <a:t>The States I listed as Conditional are listed as such because their CDTA are limited to health systems, or pharmacists can modify therapy but not initiate therapy.</a:t>
            </a:r>
            <a:endParaRPr lang="en-US" dirty="0"/>
          </a:p>
        </p:txBody>
      </p:sp>
      <p:sp>
        <p:nvSpPr>
          <p:cNvPr id="4" name="Slide Number Placeholder 3"/>
          <p:cNvSpPr>
            <a:spLocks noGrp="1"/>
          </p:cNvSpPr>
          <p:nvPr>
            <p:ph type="sldNum" sz="quarter" idx="10"/>
          </p:nvPr>
        </p:nvSpPr>
        <p:spPr/>
        <p:txBody>
          <a:bodyPr/>
          <a:lstStyle/>
          <a:p>
            <a:fld id="{4E89C446-707F-445D-AF97-FD6780875473}"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89C446-707F-445D-AF97-FD6780875473}"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is one of the simplest</a:t>
            </a: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8DCC17-32A4-4513-A77F-A04B4EBDF128}" type="slidenum">
              <a:rPr lang="en-US" smtClean="0"/>
              <a:pPr/>
              <a:t>20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89C446-707F-445D-AF97-FD6780875473}"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298BB5-2DF8-4E26-AF4B-CBE75209FC7F}" type="slidenum">
              <a:rPr lang="en-US" smtClean="0"/>
              <a:pPr/>
              <a:t>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3A056-CE23-4BF5-BEE1-49A3F1DCFB6D}" type="datetimeFigureOut">
              <a:rPr lang="en-US" smtClean="0"/>
              <a:pPr/>
              <a:t>9/28/2010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AF42F-9C4C-431E-B3C6-D800EE099A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3A056-CE23-4BF5-BEE1-49A3F1DCFB6D}" type="datetimeFigureOut">
              <a:rPr lang="en-US" smtClean="0"/>
              <a:pPr/>
              <a:t>9/28/2010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AF42F-9C4C-431E-B3C6-D800EE099A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3A056-CE23-4BF5-BEE1-49A3F1DCFB6D}" type="datetimeFigureOut">
              <a:rPr lang="en-US" smtClean="0"/>
              <a:pPr/>
              <a:t>9/28/2010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AF42F-9C4C-431E-B3C6-D800EE099A4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subTitle" idx="1"/>
          </p:nvPr>
        </p:nvSpPr>
        <p:spPr>
          <a:xfrm>
            <a:off x="1219200" y="4114800"/>
            <a:ext cx="6400800" cy="1752600"/>
          </a:xfrm>
        </p:spPr>
        <p:txBody>
          <a:bodyPr/>
          <a:lstStyle>
            <a:lvl1pPr marL="0" indent="0" algn="ctr">
              <a:buFontTx/>
              <a:buNone/>
              <a:defRPr/>
            </a:lvl1pPr>
          </a:lstStyle>
          <a:p>
            <a:r>
              <a:rPr lang="en-US"/>
              <a:t>Click to edit Master subtitle style</a:t>
            </a:r>
          </a:p>
        </p:txBody>
      </p:sp>
      <p:pic>
        <p:nvPicPr>
          <p:cNvPr id="3078" name="Picture 6" descr="NWCPHP_20th_Tag_H-RGB"/>
          <p:cNvPicPr>
            <a:picLocks noChangeAspect="1" noChangeArrowheads="1"/>
          </p:cNvPicPr>
          <p:nvPr userDrawn="1"/>
        </p:nvPicPr>
        <p:blipFill>
          <a:blip r:embed="rId2" cstate="print"/>
          <a:srcRect l="3000" r="3000" b="32259"/>
          <a:stretch>
            <a:fillRect/>
          </a:stretch>
        </p:blipFill>
        <p:spPr bwMode="auto">
          <a:xfrm>
            <a:off x="53975" y="304800"/>
            <a:ext cx="8807450" cy="1181100"/>
          </a:xfrm>
          <a:prstGeom prst="rect">
            <a:avLst/>
          </a:prstGeom>
          <a:noFill/>
          <a:ln w="9525">
            <a:noFill/>
            <a:miter lim="800000"/>
            <a:headEnd/>
            <a:tailEnd/>
          </a:ln>
        </p:spPr>
      </p:pic>
      <p:pic>
        <p:nvPicPr>
          <p:cNvPr id="3079" name="Picture 7" descr="SPH-Logo-MT"/>
          <p:cNvPicPr>
            <a:picLocks noChangeAspect="1" noChangeArrowheads="1"/>
          </p:cNvPicPr>
          <p:nvPr userDrawn="1"/>
        </p:nvPicPr>
        <p:blipFill>
          <a:blip r:embed="rId3" cstate="print"/>
          <a:srcRect/>
          <a:stretch>
            <a:fillRect/>
          </a:stretch>
        </p:blipFill>
        <p:spPr bwMode="auto">
          <a:xfrm>
            <a:off x="5486400" y="6205538"/>
            <a:ext cx="3352800" cy="423862"/>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3A056-CE23-4BF5-BEE1-49A3F1DCFB6D}" type="datetimeFigureOut">
              <a:rPr lang="en-US" smtClean="0"/>
              <a:pPr/>
              <a:t>9/28/2010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AF42F-9C4C-431E-B3C6-D800EE099A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3A056-CE23-4BF5-BEE1-49A3F1DCFB6D}" type="datetimeFigureOut">
              <a:rPr lang="en-US" smtClean="0"/>
              <a:pPr/>
              <a:t>9/28/2010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AF42F-9C4C-431E-B3C6-D800EE099A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3A056-CE23-4BF5-BEE1-49A3F1DCFB6D}" type="datetimeFigureOut">
              <a:rPr lang="en-US" smtClean="0"/>
              <a:pPr/>
              <a:t>9/28/2010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AF42F-9C4C-431E-B3C6-D800EE099A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3A056-CE23-4BF5-BEE1-49A3F1DCFB6D}" type="datetimeFigureOut">
              <a:rPr lang="en-US" smtClean="0"/>
              <a:pPr/>
              <a:t>9/28/2010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AF42F-9C4C-431E-B3C6-D800EE099A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3A056-CE23-4BF5-BEE1-49A3F1DCFB6D}" type="datetimeFigureOut">
              <a:rPr lang="en-US" smtClean="0"/>
              <a:pPr/>
              <a:t>9/28/2010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AF42F-9C4C-431E-B3C6-D800EE099A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3A056-CE23-4BF5-BEE1-49A3F1DCFB6D}" type="datetimeFigureOut">
              <a:rPr lang="en-US" smtClean="0"/>
              <a:pPr/>
              <a:t>9/28/2010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AF42F-9C4C-431E-B3C6-D800EE099A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3A056-CE23-4BF5-BEE1-49A3F1DCFB6D}" type="datetimeFigureOut">
              <a:rPr lang="en-US" smtClean="0"/>
              <a:pPr/>
              <a:t>9/28/2010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AF42F-9C4C-431E-B3C6-D800EE099A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3A056-CE23-4BF5-BEE1-49A3F1DCFB6D}" type="datetimeFigureOut">
              <a:rPr lang="en-US" smtClean="0"/>
              <a:pPr/>
              <a:t>9/28/2010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AF42F-9C4C-431E-B3C6-D800EE099A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3A056-CE23-4BF5-BEE1-49A3F1DCFB6D}" type="datetimeFigureOut">
              <a:rPr lang="en-US" smtClean="0"/>
              <a:pPr/>
              <a:t>9/28/2010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F42F-9C4C-431E-B3C6-D800EE099A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nwcphp.org/images/seattle-healthy-places-research-group/NWCPHP_20th_SPH_H-700.gif/image_view_fullscreen"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nwcphp.org/images/seattle-healthy-places-research-group/NWCPHP_20th_SPH_H-700.gif/image_view_fullscre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nwcphp.org/images/seattle-healthy-places-research-group/NWCPHP_20th_SPH_H-700.gif/image_view_fullscree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hyperlink" Target="http://www.nwcphp.org/images/seattle-healthy-places-research-group/NWCPHP_20th_SPH_H-700.gif/image_view_fullscree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nwcphp.org/images/seattle-healthy-places-research-group/NWCPHP_20th_SPH_H-700.gif/image_view_fullscree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stergach@uw.edu"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mailto:dondown@uw.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nwcphp.org/images/seattle-healthy-places-research-group/NWCPHP_20th_SPH_H-700.gif/image_view_fullscree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381000" y="2438400"/>
            <a:ext cx="8534400" cy="1470025"/>
          </a:xfrm>
        </p:spPr>
        <p:txBody>
          <a:bodyPr>
            <a:normAutofit fontScale="90000"/>
          </a:bodyPr>
          <a:lstStyle/>
          <a:p>
            <a:r>
              <a:rPr lang="en-US" b="1" dirty="0">
                <a:solidFill>
                  <a:srgbClr val="7030A0"/>
                </a:solidFill>
              </a:rPr>
              <a:t>Partnering with </a:t>
            </a:r>
            <a:r>
              <a:rPr lang="en-US" b="1" dirty="0" smtClean="0">
                <a:solidFill>
                  <a:srgbClr val="7030A0"/>
                </a:solidFill>
              </a:rPr>
              <a:t/>
            </a:r>
            <a:br>
              <a:rPr lang="en-US" b="1" dirty="0" smtClean="0">
                <a:solidFill>
                  <a:srgbClr val="7030A0"/>
                </a:solidFill>
              </a:rPr>
            </a:br>
            <a:r>
              <a:rPr lang="en-US" b="1" dirty="0" smtClean="0">
                <a:solidFill>
                  <a:srgbClr val="7030A0"/>
                </a:solidFill>
              </a:rPr>
              <a:t>Community Pharmacists </a:t>
            </a:r>
            <a:r>
              <a:rPr lang="en-US" b="1" dirty="0">
                <a:solidFill>
                  <a:srgbClr val="7030A0"/>
                </a:solidFill>
              </a:rPr>
              <a:t>to </a:t>
            </a:r>
            <a:r>
              <a:rPr lang="en-US" b="1" dirty="0" smtClean="0">
                <a:solidFill>
                  <a:srgbClr val="7030A0"/>
                </a:solidFill>
              </a:rPr>
              <a:t>Better </a:t>
            </a:r>
            <a:br>
              <a:rPr lang="en-US" b="1" dirty="0" smtClean="0">
                <a:solidFill>
                  <a:srgbClr val="7030A0"/>
                </a:solidFill>
              </a:rPr>
            </a:br>
            <a:r>
              <a:rPr lang="en-US" b="1" dirty="0" smtClean="0">
                <a:solidFill>
                  <a:srgbClr val="7030A0"/>
                </a:solidFill>
              </a:rPr>
              <a:t>Prepare </a:t>
            </a:r>
            <a:r>
              <a:rPr lang="en-US" b="1" dirty="0">
                <a:solidFill>
                  <a:srgbClr val="7030A0"/>
                </a:solidFill>
              </a:rPr>
              <a:t>and </a:t>
            </a:r>
            <a:r>
              <a:rPr lang="en-US" b="1" dirty="0" smtClean="0">
                <a:solidFill>
                  <a:srgbClr val="7030A0"/>
                </a:solidFill>
              </a:rPr>
              <a:t>Respond </a:t>
            </a:r>
            <a:r>
              <a:rPr lang="en-US" b="1" dirty="0">
                <a:solidFill>
                  <a:srgbClr val="7030A0"/>
                </a:solidFill>
              </a:rPr>
              <a:t>in an </a:t>
            </a:r>
            <a:r>
              <a:rPr lang="en-US" b="1" dirty="0" smtClean="0">
                <a:solidFill>
                  <a:srgbClr val="7030A0"/>
                </a:solidFill>
              </a:rPr>
              <a:t>Emergency</a:t>
            </a:r>
            <a:r>
              <a:rPr lang="en-US" dirty="0">
                <a:solidFill>
                  <a:srgbClr val="7030A0"/>
                </a:solidFill>
              </a:rPr>
              <a:t/>
            </a:r>
            <a:br>
              <a:rPr lang="en-US" dirty="0">
                <a:solidFill>
                  <a:srgbClr val="7030A0"/>
                </a:solidFill>
              </a:rPr>
            </a:br>
            <a:r>
              <a:rPr lang="en-US" dirty="0">
                <a:solidFill>
                  <a:srgbClr val="7030A0"/>
                </a:solidFill>
              </a:rPr>
              <a:t> </a:t>
            </a:r>
            <a:br>
              <a:rPr lang="en-US" dirty="0">
                <a:solidFill>
                  <a:srgbClr val="7030A0"/>
                </a:solidFill>
              </a:rPr>
            </a:br>
            <a:endParaRPr lang="en-US" dirty="0">
              <a:solidFill>
                <a:srgbClr val="7030A0"/>
              </a:solidFill>
            </a:endParaRPr>
          </a:p>
        </p:txBody>
      </p:sp>
      <p:sp>
        <p:nvSpPr>
          <p:cNvPr id="5" name="Subtitle 2"/>
          <p:cNvSpPr>
            <a:spLocks noGrp="1"/>
          </p:cNvSpPr>
          <p:nvPr>
            <p:ph type="subTitle" idx="1"/>
          </p:nvPr>
        </p:nvSpPr>
        <p:spPr>
          <a:xfrm>
            <a:off x="1219200" y="4038600"/>
            <a:ext cx="6400800" cy="1371600"/>
          </a:xfrm>
        </p:spPr>
        <p:txBody>
          <a:bodyPr>
            <a:noAutofit/>
          </a:bodyPr>
          <a:lstStyle/>
          <a:p>
            <a:pPr>
              <a:spcBef>
                <a:spcPts val="0"/>
              </a:spcBef>
            </a:pPr>
            <a:r>
              <a:rPr lang="en-US" sz="2400" dirty="0" smtClean="0">
                <a:solidFill>
                  <a:schemeClr val="tx1"/>
                </a:solidFill>
              </a:rPr>
              <a:t>Andy Stergachis, PhD, </a:t>
            </a:r>
            <a:r>
              <a:rPr lang="en-US" sz="2400" dirty="0" err="1" smtClean="0">
                <a:solidFill>
                  <a:schemeClr val="tx1"/>
                </a:solidFill>
              </a:rPr>
              <a:t>RPh</a:t>
            </a:r>
            <a:r>
              <a:rPr lang="en-US" sz="2400" dirty="0" smtClean="0">
                <a:solidFill>
                  <a:schemeClr val="tx1"/>
                </a:solidFill>
              </a:rPr>
              <a:t>, School of Public Health</a:t>
            </a:r>
          </a:p>
          <a:p>
            <a:pPr>
              <a:spcBef>
                <a:spcPts val="0"/>
              </a:spcBef>
            </a:pPr>
            <a:r>
              <a:rPr lang="en-US" sz="2400" dirty="0" smtClean="0">
                <a:solidFill>
                  <a:schemeClr val="tx1"/>
                </a:solidFill>
              </a:rPr>
              <a:t>and</a:t>
            </a:r>
          </a:p>
          <a:p>
            <a:pPr>
              <a:spcBef>
                <a:spcPts val="0"/>
              </a:spcBef>
            </a:pPr>
            <a:r>
              <a:rPr lang="en-US" sz="2400" dirty="0" smtClean="0">
                <a:solidFill>
                  <a:schemeClr val="tx1"/>
                </a:solidFill>
              </a:rPr>
              <a:t>Don Downing, </a:t>
            </a:r>
            <a:r>
              <a:rPr lang="en-US" sz="2400" dirty="0" err="1" smtClean="0">
                <a:solidFill>
                  <a:schemeClr val="tx1"/>
                </a:solidFill>
              </a:rPr>
              <a:t>RPh</a:t>
            </a:r>
            <a:r>
              <a:rPr lang="en-US" sz="2400" dirty="0" smtClean="0">
                <a:solidFill>
                  <a:schemeClr val="tx1"/>
                </a:solidFill>
              </a:rPr>
              <a:t>, School of Pharmacy</a:t>
            </a:r>
          </a:p>
        </p:txBody>
      </p:sp>
      <p:pic>
        <p:nvPicPr>
          <p:cNvPr id="12290" name="Picture 2" descr="UW | School of Pharmacy"/>
          <p:cNvPicPr>
            <a:picLocks noChangeAspect="1" noChangeArrowheads="1"/>
          </p:cNvPicPr>
          <p:nvPr/>
        </p:nvPicPr>
        <p:blipFill>
          <a:blip r:embed="rId2" cstate="print"/>
          <a:srcRect/>
          <a:stretch>
            <a:fillRect/>
          </a:stretch>
        </p:blipFill>
        <p:spPr bwMode="auto">
          <a:xfrm>
            <a:off x="228600" y="5867400"/>
            <a:ext cx="2666999" cy="8001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762000"/>
          <a:ext cx="8305800" cy="5371043"/>
        </p:xfrm>
        <a:graphic>
          <a:graphicData uri="http://schemas.openxmlformats.org/drawingml/2006/table">
            <a:tbl>
              <a:tblPr/>
              <a:tblGrid>
                <a:gridCol w="2396321"/>
                <a:gridCol w="2819201"/>
                <a:gridCol w="3090278"/>
              </a:tblGrid>
              <a:tr h="202223">
                <a:tc gridSpan="3">
                  <a:txBody>
                    <a:bodyPr/>
                    <a:lstStyle/>
                    <a:p>
                      <a:pPr marL="0" marR="0" algn="ctr">
                        <a:lnSpc>
                          <a:spcPct val="115000"/>
                        </a:lnSpc>
                        <a:spcBef>
                          <a:spcPts val="0"/>
                        </a:spcBef>
                        <a:spcAft>
                          <a:spcPts val="0"/>
                        </a:spcAft>
                      </a:pPr>
                      <a:r>
                        <a:rPr lang="en-US" sz="1800" b="1" dirty="0">
                          <a:latin typeface="Times New Roman"/>
                          <a:ea typeface="Calibri"/>
                          <a:cs typeface="Times New Roman"/>
                        </a:rPr>
                        <a:t>Identifying community needs: Which of these may be a threat to your community?</a:t>
                      </a:r>
                      <a:endParaRPr lang="en-US" sz="1800" dirty="0">
                        <a:latin typeface="Calibri"/>
                        <a:ea typeface="Calibri"/>
                        <a:cs typeface="Times New Roman"/>
                      </a:endParaRPr>
                    </a:p>
                  </a:txBody>
                  <a:tcPr marL="31905" marR="3190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hMerge="1">
                  <a:txBody>
                    <a:bodyPr/>
                    <a:lstStyle/>
                    <a:p>
                      <a:endParaRPr lang="en-US"/>
                    </a:p>
                  </a:txBody>
                  <a:tcPr/>
                </a:tc>
              </a:tr>
              <a:tr h="404446">
                <a:tc>
                  <a:txBody>
                    <a:bodyPr/>
                    <a:lstStyle/>
                    <a:p>
                      <a:pPr marL="0" marR="0">
                        <a:lnSpc>
                          <a:spcPct val="115000"/>
                        </a:lnSpc>
                        <a:spcBef>
                          <a:spcPts val="0"/>
                        </a:spcBef>
                        <a:spcAft>
                          <a:spcPts val="0"/>
                        </a:spcAft>
                      </a:pPr>
                      <a:r>
                        <a:rPr lang="en-US" sz="1000" b="1">
                          <a:latin typeface="Times New Roman"/>
                          <a:ea typeface="Calibri"/>
                          <a:cs typeface="Times New Roman"/>
                        </a:rPr>
                        <a:t>Category A</a:t>
                      </a:r>
                      <a:r>
                        <a:rPr lang="en-US" sz="1000" b="1" baseline="30000">
                          <a:latin typeface="Times New Roman"/>
                          <a:ea typeface="Calibri"/>
                          <a:cs typeface="Times New Roman"/>
                        </a:rPr>
                        <a:t>§</a:t>
                      </a:r>
                      <a:r>
                        <a:rPr lang="en-US" sz="1000" b="1">
                          <a:latin typeface="Times New Roman"/>
                          <a:ea typeface="Calibri"/>
                          <a:cs typeface="Times New Roman"/>
                        </a:rPr>
                        <a:t> Bioterrorism Agents</a:t>
                      </a:r>
                      <a:endParaRPr lang="en-US" sz="1000">
                        <a:latin typeface="Calibri"/>
                        <a:ea typeface="Calibri"/>
                        <a:cs typeface="Times New Roman"/>
                      </a:endParaRPr>
                    </a:p>
                  </a:txBody>
                  <a:tcPr marL="31905" marR="3190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latin typeface="Times New Roman"/>
                          <a:ea typeface="Calibri"/>
                          <a:cs typeface="Times New Roman"/>
                        </a:rPr>
                        <a:t>Countermeasures </a:t>
                      </a:r>
                      <a:endParaRPr lang="en-US" sz="1000">
                        <a:latin typeface="Calibri"/>
                        <a:ea typeface="Calibri"/>
                        <a:cs typeface="Times New Roman"/>
                      </a:endParaRPr>
                    </a:p>
                    <a:p>
                      <a:pPr marL="0" marR="0">
                        <a:lnSpc>
                          <a:spcPct val="115000"/>
                        </a:lnSpc>
                        <a:spcBef>
                          <a:spcPts val="0"/>
                        </a:spcBef>
                        <a:spcAft>
                          <a:spcPts val="0"/>
                        </a:spcAft>
                      </a:pPr>
                      <a:r>
                        <a:rPr lang="en-US" sz="1000" b="1">
                          <a:latin typeface="Times New Roman"/>
                          <a:ea typeface="Calibri"/>
                          <a:cs typeface="Times New Roman"/>
                        </a:rPr>
                        <a:t>(Prevention: post-exposure prophylaxis (PEP))</a:t>
                      </a:r>
                      <a:endParaRPr lang="en-US" sz="1000">
                        <a:latin typeface="Calibri"/>
                        <a:ea typeface="Calibri"/>
                        <a:cs typeface="Times New Roman"/>
                      </a:endParaRPr>
                    </a:p>
                  </a:txBody>
                  <a:tcPr marL="31905" marR="3190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dirty="0">
                          <a:latin typeface="Times New Roman"/>
                          <a:ea typeface="Calibri"/>
                          <a:cs typeface="Times New Roman"/>
                        </a:rPr>
                        <a:t>Countermeasures </a:t>
                      </a:r>
                      <a:endParaRPr lang="en-US" sz="1000" dirty="0">
                        <a:latin typeface="Calibri"/>
                        <a:ea typeface="Calibri"/>
                        <a:cs typeface="Times New Roman"/>
                      </a:endParaRPr>
                    </a:p>
                    <a:p>
                      <a:pPr marL="0" marR="0">
                        <a:lnSpc>
                          <a:spcPct val="115000"/>
                        </a:lnSpc>
                        <a:spcBef>
                          <a:spcPts val="0"/>
                        </a:spcBef>
                        <a:spcAft>
                          <a:spcPts val="0"/>
                        </a:spcAft>
                      </a:pPr>
                      <a:r>
                        <a:rPr lang="en-US" sz="1000" b="1" dirty="0">
                          <a:latin typeface="Times New Roman"/>
                          <a:ea typeface="Calibri"/>
                          <a:cs typeface="Times New Roman"/>
                        </a:rPr>
                        <a:t>(Treatment)</a:t>
                      </a:r>
                      <a:endParaRPr lang="en-US" sz="1000" dirty="0">
                        <a:latin typeface="Calibri"/>
                        <a:ea typeface="Calibri"/>
                        <a:cs typeface="Times New Roman"/>
                      </a:endParaRPr>
                    </a:p>
                  </a:txBody>
                  <a:tcPr marL="31905" marR="3190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223">
                <a:tc>
                  <a:txBody>
                    <a:bodyPr/>
                    <a:lstStyle/>
                    <a:p>
                      <a:pPr marL="0" marR="0">
                        <a:lnSpc>
                          <a:spcPct val="115000"/>
                        </a:lnSpc>
                        <a:spcBef>
                          <a:spcPts val="0"/>
                        </a:spcBef>
                        <a:spcAft>
                          <a:spcPts val="0"/>
                        </a:spcAft>
                      </a:pPr>
                      <a:endParaRPr lang="en-US" sz="1000">
                        <a:latin typeface="Times New Roman"/>
                        <a:ea typeface="Calibri"/>
                        <a:cs typeface="Times New Roman"/>
                      </a:endParaRPr>
                    </a:p>
                  </a:txBody>
                  <a:tcPr marL="31905" marR="3190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000">
                        <a:latin typeface="Times New Roman"/>
                        <a:ea typeface="Calibri"/>
                        <a:cs typeface="Times New Roman"/>
                      </a:endParaRPr>
                    </a:p>
                  </a:txBody>
                  <a:tcPr marL="31905" marR="3190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000">
                        <a:latin typeface="Times New Roman"/>
                        <a:ea typeface="Calibri"/>
                        <a:cs typeface="Times New Roman"/>
                      </a:endParaRPr>
                    </a:p>
                  </a:txBody>
                  <a:tcPr marL="31905" marR="31905" marT="0" marB="0">
                    <a:lnL>
                      <a:noFill/>
                    </a:lnL>
                    <a:lnR>
                      <a:noFill/>
                    </a:lnR>
                    <a:lnT w="12700" cap="flat" cmpd="sng" algn="ctr">
                      <a:solidFill>
                        <a:srgbClr val="000000"/>
                      </a:solidFill>
                      <a:prstDash val="solid"/>
                      <a:round/>
                      <a:headEnd type="none" w="med" len="med"/>
                      <a:tailEnd type="none" w="med" len="med"/>
                    </a:lnT>
                    <a:lnB>
                      <a:noFill/>
                    </a:lnB>
                  </a:tcPr>
                </a:tc>
              </a:tr>
              <a:tr h="1415561">
                <a:tc>
                  <a:txBody>
                    <a:bodyPr/>
                    <a:lstStyle/>
                    <a:p>
                      <a:pPr marL="0" marR="0">
                        <a:lnSpc>
                          <a:spcPct val="115000"/>
                        </a:lnSpc>
                        <a:spcBef>
                          <a:spcPts val="0"/>
                        </a:spcBef>
                        <a:spcAft>
                          <a:spcPts val="0"/>
                        </a:spcAft>
                      </a:pPr>
                      <a:r>
                        <a:rPr lang="en-US" sz="1000" b="1">
                          <a:latin typeface="Times New Roman"/>
                          <a:ea typeface="Calibri"/>
                          <a:cs typeface="Times New Roman"/>
                        </a:rPr>
                        <a:t> Anthrax (</a:t>
                      </a:r>
                      <a:r>
                        <a:rPr lang="en-US" sz="1000" b="1" i="1">
                          <a:latin typeface="Times New Roman"/>
                          <a:ea typeface="Calibri"/>
                          <a:cs typeface="Times New Roman"/>
                        </a:rPr>
                        <a:t>Bacillus anthracis</a:t>
                      </a:r>
                      <a:r>
                        <a:rPr lang="en-US" sz="1000" b="1">
                          <a:latin typeface="Times New Roman"/>
                          <a:ea typeface="Calibri"/>
                          <a:cs typeface="Times New Roman"/>
                        </a:rPr>
                        <a:t>)</a:t>
                      </a:r>
                      <a:endParaRPr lang="en-US" sz="1000">
                        <a:latin typeface="Calibri"/>
                        <a:ea typeface="Calibri"/>
                        <a:cs typeface="Times New Roman"/>
                      </a:endParaRPr>
                    </a:p>
                  </a:txBody>
                  <a:tcPr marL="31905" marR="31905" marT="0" marB="0">
                    <a:lnL>
                      <a:noFill/>
                    </a:lnL>
                    <a:lnR>
                      <a:noFill/>
                    </a:lnR>
                    <a:lnT>
                      <a:noFill/>
                    </a:lnT>
                    <a:lnB>
                      <a:noFill/>
                    </a:lnB>
                  </a:tcPr>
                </a:tc>
                <a:tc>
                  <a:txBody>
                    <a:bodyPr/>
                    <a:lstStyle/>
                    <a:p>
                      <a:pPr marL="0" marR="0">
                        <a:lnSpc>
                          <a:spcPct val="115000"/>
                        </a:lnSpc>
                        <a:spcBef>
                          <a:spcPts val="0"/>
                        </a:spcBef>
                        <a:spcAft>
                          <a:spcPts val="0"/>
                        </a:spcAft>
                      </a:pPr>
                      <a:r>
                        <a:rPr lang="en-US" sz="1000">
                          <a:latin typeface="Times New Roman"/>
                          <a:ea typeface="Calibri"/>
                          <a:cs typeface="Times New Roman"/>
                        </a:rPr>
                        <a:t>60 days antibiotics after last exposure plus 3 doses of BioThraxT vaccine. Antibiotics for PEP (one of the following may be administered):</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Ciprofloxacin*</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Doxycycline*</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Levofloxacin</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Gatifloxacin</a:t>
                      </a:r>
                      <a:endParaRPr lang="en-US" sz="1000">
                        <a:latin typeface="Calibri"/>
                        <a:ea typeface="Calibri"/>
                        <a:cs typeface="Times New Roman"/>
                      </a:endParaRPr>
                    </a:p>
                  </a:txBody>
                  <a:tcPr marL="31905" marR="31905" marT="0" marB="0">
                    <a:lnL>
                      <a:noFill/>
                    </a:lnL>
                    <a:lnR>
                      <a:noFill/>
                    </a:lnR>
                    <a:lnT>
                      <a:noFill/>
                    </a:lnT>
                    <a:lnB>
                      <a:noFill/>
                    </a:lnB>
                  </a:tcPr>
                </a:tc>
                <a:tc>
                  <a:txBody>
                    <a:bodyPr/>
                    <a:lstStyle/>
                    <a:p>
                      <a:pPr marL="0" marR="0">
                        <a:lnSpc>
                          <a:spcPct val="115000"/>
                        </a:lnSpc>
                        <a:spcBef>
                          <a:spcPts val="0"/>
                        </a:spcBef>
                        <a:spcAft>
                          <a:spcPts val="0"/>
                        </a:spcAft>
                      </a:pPr>
                      <a:r>
                        <a:rPr lang="en-US" sz="1000">
                          <a:latin typeface="Times New Roman"/>
                          <a:ea typeface="Calibri"/>
                          <a:cs typeface="Times New Roman"/>
                        </a:rPr>
                        <a:t>60 days antibiotics, one of the following:</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Ciprofloxacin*</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Doxycycline*</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Levofloxacin</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Gatifloxacin</a:t>
                      </a:r>
                      <a:endParaRPr lang="en-US" sz="1000">
                        <a:latin typeface="Calibri"/>
                        <a:ea typeface="Calibri"/>
                        <a:cs typeface="Times New Roman"/>
                      </a:endParaRPr>
                    </a:p>
                  </a:txBody>
                  <a:tcPr marL="31905" marR="31905" marT="0" marB="0">
                    <a:lnL>
                      <a:noFill/>
                    </a:lnL>
                    <a:lnR>
                      <a:noFill/>
                    </a:lnR>
                    <a:lnT>
                      <a:noFill/>
                    </a:lnT>
                    <a:lnB>
                      <a:noFill/>
                    </a:lnB>
                  </a:tcPr>
                </a:tc>
              </a:tr>
              <a:tr h="1820007">
                <a:tc>
                  <a:txBody>
                    <a:bodyPr/>
                    <a:lstStyle/>
                    <a:p>
                      <a:pPr marL="0" marR="0">
                        <a:lnSpc>
                          <a:spcPct val="115000"/>
                        </a:lnSpc>
                        <a:spcBef>
                          <a:spcPts val="0"/>
                        </a:spcBef>
                        <a:spcAft>
                          <a:spcPts val="0"/>
                        </a:spcAft>
                      </a:pPr>
                      <a:r>
                        <a:rPr lang="en-US" sz="1000" b="1" dirty="0">
                          <a:latin typeface="Times New Roman"/>
                          <a:ea typeface="Times New Roman"/>
                          <a:cs typeface="Times New Roman"/>
                        </a:rPr>
                        <a:t>Tularemia (</a:t>
                      </a:r>
                      <a:r>
                        <a:rPr lang="en-US" sz="1000" b="1" i="1" dirty="0" err="1">
                          <a:latin typeface="Times New Roman"/>
                          <a:ea typeface="Times New Roman"/>
                          <a:cs typeface="Times New Roman"/>
                        </a:rPr>
                        <a:t>Francisella</a:t>
                      </a:r>
                      <a:r>
                        <a:rPr lang="en-US" sz="1000" b="1" i="1" dirty="0">
                          <a:latin typeface="Times New Roman"/>
                          <a:ea typeface="Times New Roman"/>
                          <a:cs typeface="Times New Roman"/>
                        </a:rPr>
                        <a:t> </a:t>
                      </a:r>
                      <a:r>
                        <a:rPr lang="en-US" sz="1000" b="1" i="1" dirty="0" err="1">
                          <a:latin typeface="Times New Roman"/>
                          <a:ea typeface="Times New Roman"/>
                          <a:cs typeface="Times New Roman"/>
                        </a:rPr>
                        <a:t>tularensis</a:t>
                      </a:r>
                      <a:r>
                        <a:rPr lang="en-US" sz="1000" b="1" dirty="0">
                          <a:latin typeface="Times New Roman"/>
                          <a:ea typeface="Times New Roman"/>
                          <a:cs typeface="Times New Roman"/>
                        </a:rPr>
                        <a:t>)</a:t>
                      </a:r>
                      <a:endParaRPr lang="en-US" sz="1000" dirty="0">
                        <a:latin typeface="Calibri"/>
                        <a:ea typeface="Calibri"/>
                        <a:cs typeface="Times New Roman"/>
                      </a:endParaRPr>
                    </a:p>
                  </a:txBody>
                  <a:tcPr marL="31905" marR="31905" marT="0" marB="0">
                    <a:lnL>
                      <a:noFill/>
                    </a:lnL>
                    <a:lnR>
                      <a:noFill/>
                    </a:lnR>
                    <a:lnT>
                      <a:noFill/>
                    </a:lnT>
                    <a:lnB>
                      <a:noFill/>
                    </a:lnB>
                  </a:tcPr>
                </a:tc>
                <a:tc>
                  <a:txBody>
                    <a:bodyPr/>
                    <a:lstStyle/>
                    <a:p>
                      <a:pPr marL="0" marR="0">
                        <a:lnSpc>
                          <a:spcPct val="115000"/>
                        </a:lnSpc>
                        <a:spcBef>
                          <a:spcPts val="0"/>
                        </a:spcBef>
                        <a:spcAft>
                          <a:spcPts val="0"/>
                        </a:spcAft>
                      </a:pPr>
                      <a:r>
                        <a:rPr lang="en-US" sz="1000">
                          <a:latin typeface="Times New Roman"/>
                          <a:ea typeface="Calibri"/>
                          <a:cs typeface="Times New Roman"/>
                        </a:rPr>
                        <a:t>14 days of treatment, after last exposure (one of the following may be administered):</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Ciprofloxacin*</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Doxycycline*</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Levofloxacin</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Gatifloxacin</a:t>
                      </a:r>
                      <a:endParaRPr lang="en-US" sz="1000">
                        <a:latin typeface="Calibri"/>
                        <a:ea typeface="Calibri"/>
                        <a:cs typeface="Times New Roman"/>
                      </a:endParaRPr>
                    </a:p>
                  </a:txBody>
                  <a:tcPr marL="31905" marR="31905" marT="0" marB="0">
                    <a:lnL>
                      <a:noFill/>
                    </a:lnL>
                    <a:lnR>
                      <a:noFill/>
                    </a:lnR>
                    <a:lnT>
                      <a:noFill/>
                    </a:lnT>
                    <a:lnB>
                      <a:noFill/>
                    </a:lnB>
                  </a:tcPr>
                </a:tc>
                <a:tc>
                  <a:txBody>
                    <a:bodyPr/>
                    <a:lstStyle/>
                    <a:p>
                      <a:pPr marL="0" marR="0">
                        <a:lnSpc>
                          <a:spcPct val="115000"/>
                        </a:lnSpc>
                        <a:spcBef>
                          <a:spcPts val="0"/>
                        </a:spcBef>
                        <a:spcAft>
                          <a:spcPts val="0"/>
                        </a:spcAft>
                      </a:pPr>
                      <a:r>
                        <a:rPr lang="en-US" sz="1000">
                          <a:latin typeface="Times New Roman"/>
                          <a:ea typeface="Calibri"/>
                          <a:cs typeface="Times New Roman"/>
                        </a:rPr>
                        <a:t>10-14 days of treatment with one of the following:</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Streptomycin*</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Gentamicin*</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Ciprofloxacin*</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Levofloxacin</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Gatifloxacin</a:t>
                      </a:r>
                      <a:endParaRPr lang="en-US" sz="1000">
                        <a:latin typeface="Calibri"/>
                        <a:ea typeface="Calibri"/>
                        <a:cs typeface="Times New Roman"/>
                      </a:endParaRPr>
                    </a:p>
                    <a:p>
                      <a:pPr marL="0" marR="0">
                        <a:lnSpc>
                          <a:spcPct val="115000"/>
                        </a:lnSpc>
                        <a:spcBef>
                          <a:spcPts val="0"/>
                        </a:spcBef>
                        <a:spcAft>
                          <a:spcPts val="0"/>
                        </a:spcAft>
                      </a:pPr>
                      <a:r>
                        <a:rPr lang="en-US" sz="1000">
                          <a:latin typeface="Times New Roman"/>
                          <a:ea typeface="Calibri"/>
                          <a:cs typeface="Times New Roman"/>
                        </a:rPr>
                        <a:t>14-21 days of treatment with one of the following:</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Doxycycline</a:t>
                      </a:r>
                      <a:endParaRPr lang="en-US" sz="10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a:latin typeface="Times New Roman"/>
                          <a:ea typeface="Calibri"/>
                          <a:cs typeface="Times New Roman"/>
                        </a:rPr>
                        <a:t>Chloramphenicol*</a:t>
                      </a:r>
                      <a:endParaRPr lang="en-US" sz="1000">
                        <a:latin typeface="Calibri"/>
                        <a:ea typeface="Calibri"/>
                        <a:cs typeface="Times New Roman"/>
                      </a:endParaRPr>
                    </a:p>
                  </a:txBody>
                  <a:tcPr marL="31905" marR="31905" marT="0" marB="0">
                    <a:lnL>
                      <a:noFill/>
                    </a:lnL>
                    <a:lnR>
                      <a:noFill/>
                    </a:lnR>
                    <a:lnT>
                      <a:noFill/>
                    </a:lnT>
                    <a:lnB>
                      <a:noFill/>
                    </a:lnB>
                  </a:tcPr>
                </a:tc>
              </a:tr>
              <a:tr h="202223">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31905" marR="31905"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marR="0">
                        <a:lnSpc>
                          <a:spcPct val="115000"/>
                        </a:lnSpc>
                        <a:spcBef>
                          <a:spcPts val="0"/>
                        </a:spcBef>
                        <a:spcAft>
                          <a:spcPts val="0"/>
                        </a:spcAft>
                      </a:pPr>
                      <a:endParaRPr lang="en-US" sz="1000">
                        <a:latin typeface="Times New Roman"/>
                        <a:ea typeface="Calibri"/>
                        <a:cs typeface="Times New Roman"/>
                      </a:endParaRPr>
                    </a:p>
                  </a:txBody>
                  <a:tcPr marL="31905" marR="31905"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marR="0">
                        <a:lnSpc>
                          <a:spcPct val="115000"/>
                        </a:lnSpc>
                        <a:spcBef>
                          <a:spcPts val="0"/>
                        </a:spcBef>
                        <a:spcAft>
                          <a:spcPts val="0"/>
                        </a:spcAft>
                      </a:pPr>
                      <a:endParaRPr lang="en-US" sz="1000">
                        <a:latin typeface="Times New Roman"/>
                        <a:ea typeface="Calibri"/>
                        <a:cs typeface="Times New Roman"/>
                      </a:endParaRPr>
                    </a:p>
                  </a:txBody>
                  <a:tcPr marL="31905" marR="31905"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04446">
                <a:tc>
                  <a:txBody>
                    <a:bodyPr/>
                    <a:lstStyle/>
                    <a:p>
                      <a:pPr marL="0" marR="0">
                        <a:lnSpc>
                          <a:spcPct val="115000"/>
                        </a:lnSpc>
                        <a:spcBef>
                          <a:spcPts val="0"/>
                        </a:spcBef>
                        <a:spcAft>
                          <a:spcPts val="0"/>
                        </a:spcAft>
                      </a:pPr>
                      <a:r>
                        <a:rPr lang="en-US" sz="1000" b="1">
                          <a:latin typeface="Times New Roman"/>
                          <a:ea typeface="Calibri"/>
                          <a:cs typeface="Times New Roman"/>
                        </a:rPr>
                        <a:t>Influenza Viruses</a:t>
                      </a:r>
                      <a:endParaRPr lang="en-US" sz="1000">
                        <a:latin typeface="Calibri"/>
                        <a:ea typeface="Calibri"/>
                        <a:cs typeface="Times New Roman"/>
                      </a:endParaRPr>
                    </a:p>
                  </a:txBody>
                  <a:tcPr marL="31905" marR="319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latin typeface="Times New Roman"/>
                          <a:ea typeface="Calibri"/>
                          <a:cs typeface="Times New Roman"/>
                        </a:rPr>
                        <a:t>Countermeasures </a:t>
                      </a:r>
                      <a:endParaRPr lang="en-US" sz="1000">
                        <a:latin typeface="Calibri"/>
                        <a:ea typeface="Calibri"/>
                        <a:cs typeface="Times New Roman"/>
                      </a:endParaRPr>
                    </a:p>
                    <a:p>
                      <a:pPr marL="0" marR="0">
                        <a:lnSpc>
                          <a:spcPct val="115000"/>
                        </a:lnSpc>
                        <a:spcBef>
                          <a:spcPts val="0"/>
                        </a:spcBef>
                        <a:spcAft>
                          <a:spcPts val="0"/>
                        </a:spcAft>
                      </a:pPr>
                      <a:r>
                        <a:rPr lang="en-US" sz="1000" b="1">
                          <a:latin typeface="Times New Roman"/>
                          <a:ea typeface="Calibri"/>
                          <a:cs typeface="Times New Roman"/>
                        </a:rPr>
                        <a:t>(prevention: post-exposure prophylaxis (PEP))</a:t>
                      </a:r>
                      <a:endParaRPr lang="en-US" sz="1000">
                        <a:latin typeface="Calibri"/>
                        <a:ea typeface="Calibri"/>
                        <a:cs typeface="Times New Roman"/>
                      </a:endParaRPr>
                    </a:p>
                  </a:txBody>
                  <a:tcPr marL="31905" marR="3190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latin typeface="Times New Roman"/>
                          <a:ea typeface="Calibri"/>
                          <a:cs typeface="Times New Roman"/>
                        </a:rPr>
                        <a:t>Countermeasures </a:t>
                      </a:r>
                      <a:endParaRPr lang="en-US" sz="1000">
                        <a:latin typeface="Calibri"/>
                        <a:ea typeface="Calibri"/>
                        <a:cs typeface="Times New Roman"/>
                      </a:endParaRPr>
                    </a:p>
                    <a:p>
                      <a:pPr marL="0" marR="0">
                        <a:lnSpc>
                          <a:spcPct val="115000"/>
                        </a:lnSpc>
                        <a:spcBef>
                          <a:spcPts val="0"/>
                        </a:spcBef>
                        <a:spcAft>
                          <a:spcPts val="0"/>
                        </a:spcAft>
                      </a:pPr>
                      <a:r>
                        <a:rPr lang="en-US" sz="1000" b="1">
                          <a:latin typeface="Times New Roman"/>
                          <a:ea typeface="Calibri"/>
                          <a:cs typeface="Times New Roman"/>
                        </a:rPr>
                        <a:t> (treatment)</a:t>
                      </a:r>
                      <a:endParaRPr lang="en-US" sz="1000">
                        <a:latin typeface="Calibri"/>
                        <a:ea typeface="Calibri"/>
                        <a:cs typeface="Times New Roman"/>
                      </a:endParaRPr>
                    </a:p>
                  </a:txBody>
                  <a:tcPr marL="31905" marR="3190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669">
                <a:tc>
                  <a:txBody>
                    <a:bodyPr/>
                    <a:lstStyle/>
                    <a:p>
                      <a:pPr marL="0" marR="0">
                        <a:lnSpc>
                          <a:spcPct val="115000"/>
                        </a:lnSpc>
                        <a:spcBef>
                          <a:spcPts val="0"/>
                        </a:spcBef>
                        <a:spcAft>
                          <a:spcPts val="0"/>
                        </a:spcAft>
                      </a:pPr>
                      <a:r>
                        <a:rPr lang="en-US" sz="1000" b="1">
                          <a:latin typeface="Times New Roman"/>
                          <a:ea typeface="Calibri"/>
                          <a:cs typeface="Times New Roman"/>
                        </a:rPr>
                        <a:t>Influenza Type A</a:t>
                      </a:r>
                      <a:r>
                        <a:rPr lang="en-US" sz="1000" b="1" baseline="30000">
                          <a:latin typeface="Times New Roman Bold"/>
                          <a:ea typeface="Calibri"/>
                          <a:cs typeface="Times New Roman"/>
                        </a:rPr>
                        <a:t>¥</a:t>
                      </a:r>
                      <a:endParaRPr lang="en-US" sz="1000">
                        <a:latin typeface="Calibri"/>
                        <a:ea typeface="Calibri"/>
                        <a:cs typeface="Times New Roman"/>
                      </a:endParaRPr>
                    </a:p>
                  </a:txBody>
                  <a:tcPr marL="31905" marR="319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000" dirty="0" err="1">
                          <a:latin typeface="Times New Roman"/>
                          <a:ea typeface="Calibri"/>
                          <a:cs typeface="Times New Roman"/>
                        </a:rPr>
                        <a:t>Oseltamivir</a:t>
                      </a:r>
                      <a:r>
                        <a:rPr lang="en-US" sz="1000" dirty="0">
                          <a:latin typeface="Times New Roman"/>
                          <a:ea typeface="Calibri"/>
                          <a:cs typeface="Times New Roman"/>
                        </a:rPr>
                        <a:t> (</a:t>
                      </a:r>
                      <a:r>
                        <a:rPr lang="en-US" sz="1000" dirty="0" err="1">
                          <a:latin typeface="Times New Roman"/>
                          <a:ea typeface="Calibri"/>
                          <a:cs typeface="Times New Roman"/>
                        </a:rPr>
                        <a:t>Tamiflu</a:t>
                      </a:r>
                      <a:r>
                        <a:rPr lang="en-US" sz="1000" baseline="30000" dirty="0">
                          <a:latin typeface="Times New Roman"/>
                          <a:ea typeface="Calibri"/>
                          <a:cs typeface="Times New Roman"/>
                        </a:rPr>
                        <a:t>®</a:t>
                      </a:r>
                      <a:r>
                        <a:rPr lang="en-US" sz="1000" dirty="0">
                          <a:latin typeface="Times New Roman"/>
                          <a:ea typeface="Calibri"/>
                          <a:cs typeface="Times New Roman"/>
                        </a:rPr>
                        <a:t>)</a:t>
                      </a:r>
                      <a:endParaRPr lang="en-US" sz="10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err="1">
                          <a:latin typeface="Times New Roman"/>
                          <a:ea typeface="Calibri"/>
                          <a:cs typeface="Times New Roman"/>
                        </a:rPr>
                        <a:t>Zanamivir</a:t>
                      </a:r>
                      <a:r>
                        <a:rPr lang="en-US" sz="1000" dirty="0">
                          <a:latin typeface="Times New Roman"/>
                          <a:ea typeface="Calibri"/>
                          <a:cs typeface="Times New Roman"/>
                        </a:rPr>
                        <a:t> (</a:t>
                      </a:r>
                      <a:r>
                        <a:rPr lang="en-US" sz="1000" dirty="0" err="1">
                          <a:latin typeface="Times New Roman"/>
                          <a:ea typeface="Calibri"/>
                          <a:cs typeface="Times New Roman"/>
                        </a:rPr>
                        <a:t>Relenza</a:t>
                      </a:r>
                      <a:r>
                        <a:rPr lang="en-US" sz="1000" baseline="30000" dirty="0">
                          <a:latin typeface="Times New Roman"/>
                          <a:ea typeface="Calibri"/>
                          <a:cs typeface="Times New Roman"/>
                        </a:rPr>
                        <a:t>®</a:t>
                      </a:r>
                      <a:r>
                        <a:rPr lang="en-US" sz="1000" dirty="0">
                          <a:latin typeface="Times New Roman"/>
                          <a:ea typeface="Calibri"/>
                          <a:cs typeface="Times New Roman"/>
                        </a:rPr>
                        <a:t>)</a:t>
                      </a:r>
                      <a:endParaRPr lang="en-US" sz="1000" dirty="0">
                        <a:latin typeface="Calibri"/>
                        <a:ea typeface="Calibri"/>
                        <a:cs typeface="Times New Roman"/>
                      </a:endParaRPr>
                    </a:p>
                  </a:txBody>
                  <a:tcPr marL="31905" marR="319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Times New Roman"/>
                          <a:ea typeface="Calibri"/>
                          <a:cs typeface="Times New Roman"/>
                        </a:rPr>
                        <a:t>Ideally, begin treatment within 2 days of becoming ill:</a:t>
                      </a:r>
                      <a:endParaRPr lang="en-US" sz="10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err="1">
                          <a:latin typeface="Times New Roman"/>
                          <a:ea typeface="Calibri"/>
                          <a:cs typeface="Times New Roman"/>
                        </a:rPr>
                        <a:t>Oseltamivir</a:t>
                      </a:r>
                      <a:r>
                        <a:rPr lang="en-US" sz="1000" dirty="0">
                          <a:latin typeface="Times New Roman"/>
                          <a:ea typeface="Calibri"/>
                          <a:cs typeface="Times New Roman"/>
                        </a:rPr>
                        <a:t> (</a:t>
                      </a:r>
                      <a:r>
                        <a:rPr lang="en-US" sz="1000" dirty="0" err="1">
                          <a:latin typeface="Times New Roman"/>
                          <a:ea typeface="Calibri"/>
                          <a:cs typeface="Times New Roman"/>
                        </a:rPr>
                        <a:t>Tamiflu</a:t>
                      </a:r>
                      <a:r>
                        <a:rPr lang="en-US" sz="1000" baseline="30000" dirty="0">
                          <a:latin typeface="Times New Roman"/>
                          <a:ea typeface="Calibri"/>
                          <a:cs typeface="Times New Roman"/>
                        </a:rPr>
                        <a:t>®</a:t>
                      </a:r>
                      <a:r>
                        <a:rPr lang="en-US" sz="1000" dirty="0">
                          <a:latin typeface="Times New Roman"/>
                          <a:ea typeface="Calibri"/>
                          <a:cs typeface="Times New Roman"/>
                        </a:rPr>
                        <a:t>)</a:t>
                      </a:r>
                      <a:endParaRPr lang="en-US" sz="10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err="1">
                          <a:latin typeface="Times New Roman"/>
                          <a:ea typeface="Calibri"/>
                          <a:cs typeface="Times New Roman"/>
                        </a:rPr>
                        <a:t>Zanamivir</a:t>
                      </a:r>
                      <a:r>
                        <a:rPr lang="en-US" sz="1000" dirty="0">
                          <a:latin typeface="Times New Roman"/>
                          <a:ea typeface="Calibri"/>
                          <a:cs typeface="Times New Roman"/>
                        </a:rPr>
                        <a:t> (</a:t>
                      </a:r>
                      <a:r>
                        <a:rPr lang="en-US" sz="1000" dirty="0" err="1">
                          <a:latin typeface="Times New Roman"/>
                          <a:ea typeface="Calibri"/>
                          <a:cs typeface="Times New Roman"/>
                        </a:rPr>
                        <a:t>Relenza</a:t>
                      </a:r>
                      <a:r>
                        <a:rPr lang="en-US" sz="1000" baseline="30000" dirty="0">
                          <a:latin typeface="Times New Roman"/>
                          <a:ea typeface="Calibri"/>
                          <a:cs typeface="Times New Roman"/>
                        </a:rPr>
                        <a:t>®</a:t>
                      </a:r>
                      <a:r>
                        <a:rPr lang="en-US" sz="1000" dirty="0">
                          <a:latin typeface="Times New Roman"/>
                          <a:ea typeface="Calibri"/>
                          <a:cs typeface="Times New Roman"/>
                        </a:rPr>
                        <a:t>)</a:t>
                      </a:r>
                      <a:endParaRPr lang="en-US" sz="1000" dirty="0">
                        <a:latin typeface="Calibri"/>
                        <a:ea typeface="Calibri"/>
                        <a:cs typeface="Times New Roman"/>
                      </a:endParaRPr>
                    </a:p>
                  </a:txBody>
                  <a:tcPr marL="31905" marR="319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3276600"/>
            <a:ext cx="8229600" cy="3230563"/>
          </a:xfrm>
        </p:spPr>
        <p:txBody>
          <a:bodyPr>
            <a:normAutofit/>
          </a:bodyPr>
          <a:lstStyle/>
          <a:p>
            <a:r>
              <a:rPr lang="en-US" sz="2800" dirty="0" smtClean="0"/>
              <a:t>Immunization programs</a:t>
            </a:r>
          </a:p>
          <a:p>
            <a:r>
              <a:rPr lang="en-US" sz="2800" dirty="0" smtClean="0"/>
              <a:t>Emergency preparedness and response</a:t>
            </a:r>
          </a:p>
          <a:p>
            <a:r>
              <a:rPr lang="en-US" sz="2800" dirty="0" smtClean="0"/>
              <a:t>Contraceptive services</a:t>
            </a:r>
          </a:p>
          <a:p>
            <a:r>
              <a:rPr lang="en-US" sz="2800" dirty="0" smtClean="0"/>
              <a:t>Prevention &amp; control of diseases &amp; injuries</a:t>
            </a:r>
          </a:p>
        </p:txBody>
      </p:sp>
      <p:pic>
        <p:nvPicPr>
          <p:cNvPr id="5123" name="Picture 2"/>
          <p:cNvPicPr>
            <a:picLocks noChangeAspect="1" noChangeArrowheads="1"/>
          </p:cNvPicPr>
          <p:nvPr/>
        </p:nvPicPr>
        <p:blipFill>
          <a:blip r:embed="rId2" cstate="print"/>
          <a:srcRect l="29500" t="13333" r="28500" b="56000"/>
          <a:stretch>
            <a:fillRect/>
          </a:stretch>
        </p:blipFill>
        <p:spPr bwMode="auto">
          <a:xfrm>
            <a:off x="1676400" y="381000"/>
            <a:ext cx="6308725" cy="2590800"/>
          </a:xfrm>
          <a:prstGeom prst="rect">
            <a:avLst/>
          </a:prstGeom>
          <a:noFill/>
          <a:ln w="9525">
            <a:noFill/>
            <a:miter lim="800000"/>
            <a:headEnd/>
            <a:tailEnd/>
          </a:ln>
        </p:spPr>
      </p:pic>
      <p:sp>
        <p:nvSpPr>
          <p:cNvPr id="5124" name="TextBox 4"/>
          <p:cNvSpPr txBox="1">
            <a:spLocks noChangeArrowheads="1"/>
          </p:cNvSpPr>
          <p:nvPr/>
        </p:nvSpPr>
        <p:spPr bwMode="auto">
          <a:xfrm>
            <a:off x="2971800" y="5715000"/>
            <a:ext cx="2987675" cy="307975"/>
          </a:xfrm>
          <a:prstGeom prst="rect">
            <a:avLst/>
          </a:prstGeom>
          <a:noFill/>
          <a:ln w="9525">
            <a:noFill/>
            <a:miter lim="800000"/>
            <a:headEnd/>
            <a:tailEnd/>
          </a:ln>
        </p:spPr>
        <p:txBody>
          <a:bodyPr wrap="none">
            <a:spAutoFit/>
          </a:bodyPr>
          <a:lstStyle/>
          <a:p>
            <a:pPr algn="ctr"/>
            <a:r>
              <a:rPr lang="en-US" sz="1400" dirty="0"/>
              <a:t>J Am </a:t>
            </a:r>
            <a:r>
              <a:rPr lang="en-US" sz="1400" dirty="0" err="1"/>
              <a:t>Pharm</a:t>
            </a:r>
            <a:r>
              <a:rPr lang="en-US" sz="1400" dirty="0"/>
              <a:t> Assn.  2006;46:311-14</a:t>
            </a:r>
          </a:p>
        </p:txBody>
      </p:sp>
      <p:pic>
        <p:nvPicPr>
          <p:cNvPr id="5125" name="Picture 4" descr="NWCPHP Logo">
            <a:hlinkClick r:id="rId3"/>
          </p:cNvPr>
          <p:cNvPicPr>
            <a:picLocks noChangeAspect="1" noChangeArrowheads="1"/>
          </p:cNvPicPr>
          <p:nvPr/>
        </p:nvPicPr>
        <p:blipFill>
          <a:blip r:embed="rId4" cstate="print"/>
          <a:srcRect/>
          <a:stretch>
            <a:fillRect/>
          </a:stretch>
        </p:blipFill>
        <p:spPr bwMode="auto">
          <a:xfrm>
            <a:off x="381000" y="6324600"/>
            <a:ext cx="3810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p:cNvSpPr>
            <a:spLocks noGrp="1" noChangeArrowheads="1"/>
          </p:cNvSpPr>
          <p:nvPr>
            <p:ph type="title"/>
          </p:nvPr>
        </p:nvSpPr>
        <p:spPr>
          <a:xfrm>
            <a:off x="685800" y="533400"/>
            <a:ext cx="8229600" cy="1143000"/>
          </a:xfrm>
        </p:spPr>
        <p:txBody>
          <a:bodyPr/>
          <a:lstStyle/>
          <a:p>
            <a:r>
              <a:rPr lang="en-US" sz="3200" b="1" smtClean="0"/>
              <a:t>So What Are the Roles for Pharmacists in Emergency Preparedness?</a:t>
            </a:r>
            <a:endParaRPr lang="en-US" sz="1400" b="1" smtClean="0"/>
          </a:p>
        </p:txBody>
      </p:sp>
      <p:sp>
        <p:nvSpPr>
          <p:cNvPr id="82947" name="Rectangle 3"/>
          <p:cNvSpPr>
            <a:spLocks noGrp="1" noChangeArrowheads="1"/>
          </p:cNvSpPr>
          <p:nvPr>
            <p:ph idx="1"/>
          </p:nvPr>
        </p:nvSpPr>
        <p:spPr>
          <a:xfrm>
            <a:off x="914400" y="1981200"/>
            <a:ext cx="8229600" cy="4525963"/>
          </a:xfrm>
        </p:spPr>
        <p:txBody>
          <a:bodyPr/>
          <a:lstStyle/>
          <a:p>
            <a:pPr marL="533400" indent="-533400">
              <a:buFont typeface="Calibri" pitchFamily="34" charset="0"/>
              <a:buAutoNum type="arabicPeriod"/>
            </a:pPr>
            <a:r>
              <a:rPr lang="en-US" dirty="0" smtClean="0"/>
              <a:t>Planning</a:t>
            </a:r>
          </a:p>
          <a:p>
            <a:pPr marL="533400" indent="-533400">
              <a:buFont typeface="Calibri" pitchFamily="34" charset="0"/>
              <a:buAutoNum type="arabicPeriod"/>
            </a:pPr>
            <a:r>
              <a:rPr lang="en-US" dirty="0" smtClean="0"/>
              <a:t>Detection and Reporting of Events</a:t>
            </a:r>
          </a:p>
          <a:p>
            <a:pPr marL="533400" indent="-533400">
              <a:buFont typeface="Calibri" pitchFamily="34" charset="0"/>
              <a:buAutoNum type="arabicPeriod"/>
            </a:pPr>
            <a:r>
              <a:rPr lang="en-US" dirty="0" smtClean="0"/>
              <a:t>Communication</a:t>
            </a:r>
          </a:p>
          <a:p>
            <a:pPr marL="533400" indent="-533400">
              <a:buFont typeface="Calibri" pitchFamily="34" charset="0"/>
              <a:buAutoNum type="arabicPeriod"/>
            </a:pPr>
            <a:r>
              <a:rPr lang="en-US" dirty="0" smtClean="0"/>
              <a:t>Emergency Response </a:t>
            </a:r>
          </a:p>
          <a:p>
            <a:pPr marL="533400" indent="-533400">
              <a:buFont typeface="Calibri" pitchFamily="34" charset="0"/>
              <a:buAutoNum type="arabicPeriod"/>
            </a:pPr>
            <a:r>
              <a:rPr lang="en-US" dirty="0" smtClean="0"/>
              <a:t>Personal Preparedness &amp; Business Continuity</a:t>
            </a:r>
          </a:p>
        </p:txBody>
      </p:sp>
      <p:pic>
        <p:nvPicPr>
          <p:cNvPr id="4" name="Picture 2" descr="NWCPHP Logo">
            <a:hlinkClick r:id="rId2"/>
          </p:cNvPr>
          <p:cNvPicPr>
            <a:picLocks noChangeAspect="1" noChangeArrowheads="1"/>
          </p:cNvPicPr>
          <p:nvPr/>
        </p:nvPicPr>
        <p:blipFill>
          <a:blip r:embed="rId3" cstate="print"/>
          <a:srcRect/>
          <a:stretch>
            <a:fillRect/>
          </a:stretch>
        </p:blipFill>
        <p:spPr bwMode="auto">
          <a:xfrm>
            <a:off x="304800" y="6248400"/>
            <a:ext cx="3810000" cy="38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Sharing of stories of working with pharmacists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p:cNvSpPr>
          <p:nvPr>
            <p:ph idx="1"/>
          </p:nvPr>
        </p:nvSpPr>
        <p:spPr>
          <a:xfrm>
            <a:off x="838200" y="1524000"/>
            <a:ext cx="7823200" cy="4343400"/>
          </a:xfrm>
        </p:spPr>
        <p:txBody>
          <a:bodyPr/>
          <a:lstStyle/>
          <a:p>
            <a:pPr eaLnBrk="1" hangingPunct="1">
              <a:lnSpc>
                <a:spcPct val="80000"/>
              </a:lnSpc>
            </a:pPr>
            <a:r>
              <a:rPr lang="en-US" sz="2400" smtClean="0"/>
              <a:t>EXTREMLY heavy rain for Puget Sound</a:t>
            </a:r>
          </a:p>
          <a:p>
            <a:pPr eaLnBrk="1" hangingPunct="1">
              <a:lnSpc>
                <a:spcPct val="80000"/>
              </a:lnSpc>
            </a:pPr>
            <a:endParaRPr lang="en-US" sz="2400" smtClean="0"/>
          </a:p>
          <a:p>
            <a:pPr eaLnBrk="1" hangingPunct="1">
              <a:lnSpc>
                <a:spcPct val="80000"/>
              </a:lnSpc>
            </a:pPr>
            <a:r>
              <a:rPr lang="en-US" sz="2400" smtClean="0"/>
              <a:t>Wind gusts up to 70 mph occurred across the Puget Sound Region</a:t>
            </a:r>
          </a:p>
          <a:p>
            <a:pPr eaLnBrk="1" hangingPunct="1">
              <a:lnSpc>
                <a:spcPct val="80000"/>
              </a:lnSpc>
            </a:pPr>
            <a:endParaRPr lang="en-US" sz="2400" smtClean="0"/>
          </a:p>
          <a:p>
            <a:pPr eaLnBrk="1" hangingPunct="1">
              <a:lnSpc>
                <a:spcPct val="80000"/>
              </a:lnSpc>
            </a:pPr>
            <a:r>
              <a:rPr lang="en-US" sz="2400" smtClean="0"/>
              <a:t>Combination of saturated soils and wind gusts caused widespread tree damage</a:t>
            </a:r>
          </a:p>
          <a:p>
            <a:pPr eaLnBrk="1" hangingPunct="1">
              <a:lnSpc>
                <a:spcPct val="80000"/>
              </a:lnSpc>
            </a:pPr>
            <a:endParaRPr lang="en-US" sz="2400" smtClean="0"/>
          </a:p>
          <a:p>
            <a:pPr eaLnBrk="1" hangingPunct="1">
              <a:lnSpc>
                <a:spcPct val="80000"/>
              </a:lnSpc>
            </a:pPr>
            <a:r>
              <a:rPr lang="en-US" sz="2400" smtClean="0"/>
              <a:t>1.2 million lost power – from a few hours to two weeks</a:t>
            </a:r>
          </a:p>
          <a:p>
            <a:pPr eaLnBrk="1" hangingPunct="1">
              <a:lnSpc>
                <a:spcPct val="80000"/>
              </a:lnSpc>
            </a:pPr>
            <a:endParaRPr lang="en-US" sz="2400" smtClean="0"/>
          </a:p>
          <a:p>
            <a:pPr eaLnBrk="1" hangingPunct="1">
              <a:lnSpc>
                <a:spcPct val="80000"/>
              </a:lnSpc>
            </a:pPr>
            <a:r>
              <a:rPr lang="en-US" sz="2400" smtClean="0"/>
              <a:t>Cold temperatures followed the front</a:t>
            </a:r>
          </a:p>
          <a:p>
            <a:pPr eaLnBrk="1" hangingPunct="1">
              <a:lnSpc>
                <a:spcPct val="80000"/>
              </a:lnSpc>
            </a:pPr>
            <a:endParaRPr lang="en-US" sz="2400" smtClean="0"/>
          </a:p>
        </p:txBody>
      </p:sp>
      <p:sp>
        <p:nvSpPr>
          <p:cNvPr id="52227" name="Rectangle 4"/>
          <p:cNvSpPr>
            <a:spLocks noChangeArrowheads="1"/>
          </p:cNvSpPr>
          <p:nvPr/>
        </p:nvSpPr>
        <p:spPr bwMode="auto">
          <a:xfrm>
            <a:off x="533400" y="457200"/>
            <a:ext cx="8001000" cy="523220"/>
          </a:xfrm>
          <a:prstGeom prst="rect">
            <a:avLst/>
          </a:prstGeom>
          <a:noFill/>
          <a:ln w="9525">
            <a:noFill/>
            <a:miter lim="800000"/>
            <a:headEnd/>
            <a:tailEnd/>
          </a:ln>
        </p:spPr>
        <p:txBody>
          <a:bodyPr>
            <a:spAutoFit/>
          </a:bodyPr>
          <a:lstStyle/>
          <a:p>
            <a:pPr algn="ctr"/>
            <a:r>
              <a:rPr lang="en-US" sz="2800" b="1" dirty="0" smtClean="0">
                <a:solidFill>
                  <a:schemeClr val="tx2"/>
                </a:solidFill>
              </a:rPr>
              <a:t>Example:  Windstorm </a:t>
            </a:r>
            <a:r>
              <a:rPr lang="en-US" sz="2800" b="1" dirty="0">
                <a:solidFill>
                  <a:schemeClr val="tx2"/>
                </a:solidFill>
              </a:rPr>
              <a:t>2006</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idx="1"/>
          </p:nvPr>
        </p:nvSpPr>
        <p:spPr>
          <a:xfrm>
            <a:off x="762000" y="1066800"/>
            <a:ext cx="7823200" cy="4343400"/>
          </a:xfrm>
        </p:spPr>
        <p:txBody>
          <a:bodyPr rtlCol="0">
            <a:normAutofit lnSpcReduction="10000"/>
          </a:bodyPr>
          <a:lstStyle/>
          <a:p>
            <a:pPr eaLnBrk="1" fontAlgn="auto" hangingPunct="1">
              <a:spcAft>
                <a:spcPts val="0"/>
              </a:spcAft>
              <a:defRPr/>
            </a:pPr>
            <a:r>
              <a:rPr lang="en-US" dirty="0" smtClean="0"/>
              <a:t>11 hospitals in King County lost power, most restored in 24 hours (1 was out for 6 days); 75% of nursing homes lost power</a:t>
            </a:r>
          </a:p>
          <a:p>
            <a:pPr eaLnBrk="1" fontAlgn="auto" hangingPunct="1">
              <a:spcAft>
                <a:spcPts val="0"/>
              </a:spcAft>
              <a:defRPr/>
            </a:pPr>
            <a:r>
              <a:rPr lang="en-US" dirty="0" smtClean="0"/>
              <a:t>Nursing homes sought alternate housing for their clients (massive evacuations)</a:t>
            </a:r>
          </a:p>
          <a:p>
            <a:pPr eaLnBrk="1" fontAlgn="auto" hangingPunct="1">
              <a:lnSpc>
                <a:spcPct val="80000"/>
              </a:lnSpc>
              <a:spcAft>
                <a:spcPts val="0"/>
              </a:spcAft>
              <a:defRPr/>
            </a:pPr>
            <a:r>
              <a:rPr lang="en-US" dirty="0" smtClean="0"/>
              <a:t>Hundreds of restaurants and grocery stores lost power (potential for food borne illness) </a:t>
            </a:r>
          </a:p>
          <a:p>
            <a:pPr eaLnBrk="1" fontAlgn="auto" hangingPunct="1">
              <a:lnSpc>
                <a:spcPct val="80000"/>
              </a:lnSpc>
              <a:spcAft>
                <a:spcPts val="0"/>
              </a:spcAft>
              <a:defRPr/>
            </a:pPr>
            <a:r>
              <a:rPr lang="en-US" dirty="0" smtClean="0"/>
              <a:t>Cold, hungry people resorted to alternate methods to keep warm and fed (hundreds ill, ten deaths)</a:t>
            </a:r>
          </a:p>
          <a:p>
            <a:pPr eaLnBrk="1" fontAlgn="auto" hangingPunct="1">
              <a:spcAft>
                <a:spcPts val="0"/>
              </a:spcAft>
              <a:defRPr/>
            </a:pPr>
            <a:endParaRPr lang="en-US" dirty="0" smtClean="0"/>
          </a:p>
          <a:p>
            <a:pPr eaLnBrk="1" fontAlgn="auto" hangingPunct="1">
              <a:spcAft>
                <a:spcPts val="0"/>
              </a:spcAft>
              <a:defRPr/>
            </a:pPr>
            <a:endParaRPr lang="en-US" dirty="0" smtClean="0"/>
          </a:p>
        </p:txBody>
      </p:sp>
      <p:sp>
        <p:nvSpPr>
          <p:cNvPr id="53251" name="Rectangle 5"/>
          <p:cNvSpPr>
            <a:spLocks noChangeArrowheads="1"/>
          </p:cNvSpPr>
          <p:nvPr/>
        </p:nvSpPr>
        <p:spPr bwMode="auto">
          <a:xfrm>
            <a:off x="228600" y="381000"/>
            <a:ext cx="7108825" cy="579438"/>
          </a:xfrm>
          <a:prstGeom prst="rect">
            <a:avLst/>
          </a:prstGeom>
          <a:noFill/>
          <a:ln w="9525">
            <a:noFill/>
            <a:miter lim="800000"/>
            <a:headEnd/>
            <a:tailEnd/>
          </a:ln>
        </p:spPr>
        <p:txBody>
          <a:bodyPr wrap="none">
            <a:spAutoFit/>
          </a:bodyPr>
          <a:lstStyle/>
          <a:p>
            <a:r>
              <a:rPr lang="en-US" b="1">
                <a:solidFill>
                  <a:schemeClr val="tx2"/>
                </a:solidFill>
              </a:rPr>
              <a:t>Windstorm 2006 – Real World Event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304800"/>
            <a:ext cx="8229600" cy="1027113"/>
          </a:xfrm>
        </p:spPr>
        <p:txBody>
          <a:bodyPr rtlCol="0">
            <a:normAutofit fontScale="90000"/>
          </a:bodyPr>
          <a:lstStyle/>
          <a:p>
            <a:pPr eaLnBrk="1" fontAlgn="auto" hangingPunct="1">
              <a:spcAft>
                <a:spcPts val="0"/>
              </a:spcAft>
              <a:defRPr/>
            </a:pPr>
            <a:r>
              <a:rPr lang="en-US" sz="3200" smtClean="0"/>
              <a:t>Local Public Health Response Activities During the 2006 Windstorm</a:t>
            </a:r>
          </a:p>
        </p:txBody>
      </p:sp>
      <p:sp>
        <p:nvSpPr>
          <p:cNvPr id="54275" name="Rectangle 3"/>
          <p:cNvSpPr>
            <a:spLocks noGrp="1" noChangeArrowheads="1"/>
          </p:cNvSpPr>
          <p:nvPr>
            <p:ph type="body" idx="4294967295"/>
          </p:nvPr>
        </p:nvSpPr>
        <p:spPr>
          <a:xfrm>
            <a:off x="914400" y="1752600"/>
            <a:ext cx="8229600" cy="4530725"/>
          </a:xfrm>
        </p:spPr>
        <p:txBody>
          <a:bodyPr/>
          <a:lstStyle/>
          <a:p>
            <a:pPr eaLnBrk="1" hangingPunct="1">
              <a:lnSpc>
                <a:spcPct val="90000"/>
              </a:lnSpc>
            </a:pPr>
            <a:r>
              <a:rPr lang="en-US" sz="2600" smtClean="0"/>
              <a:t>Warn Public of Health Risks: </a:t>
            </a:r>
          </a:p>
          <a:p>
            <a:pPr lvl="1" eaLnBrk="1" hangingPunct="1">
              <a:lnSpc>
                <a:spcPct val="90000"/>
              </a:lnSpc>
            </a:pPr>
            <a:r>
              <a:rPr lang="en-US" sz="2200" smtClean="0"/>
              <a:t>Messages: Carbon Monoxide, Toxic Asphyxiation, Food-Borne Illness</a:t>
            </a:r>
          </a:p>
          <a:p>
            <a:pPr lvl="1" eaLnBrk="1" hangingPunct="1">
              <a:lnSpc>
                <a:spcPct val="90000"/>
              </a:lnSpc>
            </a:pPr>
            <a:r>
              <a:rPr lang="en-US" sz="2200" smtClean="0"/>
              <a:t>Language Translation</a:t>
            </a:r>
          </a:p>
          <a:p>
            <a:pPr lvl="1" eaLnBrk="1" hangingPunct="1">
              <a:lnSpc>
                <a:spcPct val="90000"/>
              </a:lnSpc>
            </a:pPr>
            <a:r>
              <a:rPr lang="en-US" sz="2200" smtClean="0"/>
              <a:t>Reach Vulnerable Populations</a:t>
            </a:r>
          </a:p>
          <a:p>
            <a:pPr eaLnBrk="1" hangingPunct="1">
              <a:lnSpc>
                <a:spcPct val="90000"/>
              </a:lnSpc>
            </a:pPr>
            <a:r>
              <a:rPr lang="en-US" sz="2600" smtClean="0"/>
              <a:t>Protect the Medically Fragile:</a:t>
            </a:r>
          </a:p>
          <a:p>
            <a:pPr lvl="1" eaLnBrk="1" hangingPunct="1">
              <a:lnSpc>
                <a:spcPct val="90000"/>
              </a:lnSpc>
            </a:pPr>
            <a:r>
              <a:rPr lang="en-US" sz="2200" smtClean="0"/>
              <a:t>Telephone contact</a:t>
            </a:r>
          </a:p>
          <a:p>
            <a:pPr lvl="1" eaLnBrk="1" hangingPunct="1">
              <a:lnSpc>
                <a:spcPct val="90000"/>
              </a:lnSpc>
            </a:pPr>
            <a:r>
              <a:rPr lang="en-US" sz="2200" smtClean="0"/>
              <a:t>Special Needs Shelter</a:t>
            </a:r>
          </a:p>
          <a:p>
            <a:pPr eaLnBrk="1" hangingPunct="1">
              <a:lnSpc>
                <a:spcPct val="90000"/>
              </a:lnSpc>
            </a:pPr>
            <a:r>
              <a:rPr lang="en-US" sz="2600" smtClean="0"/>
              <a:t>Investigate Illness/Deaths</a:t>
            </a:r>
          </a:p>
          <a:p>
            <a:pPr eaLnBrk="1" hangingPunct="1">
              <a:lnSpc>
                <a:spcPct val="90000"/>
              </a:lnSpc>
            </a:pPr>
            <a:r>
              <a:rPr lang="en-US" sz="2600" smtClean="0"/>
              <a:t>Sustain Critical Public Health Functions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p:cNvPicPr>
            <a:picLocks noChangeAspect="1" noChangeArrowheads="1"/>
          </p:cNvPicPr>
          <p:nvPr/>
        </p:nvPicPr>
        <p:blipFill>
          <a:blip r:embed="rId2" cstate="print"/>
          <a:srcRect l="13281" t="13542" r="11719" b="10417"/>
          <a:stretch>
            <a:fillRect/>
          </a:stretch>
        </p:blipFill>
        <p:spPr bwMode="auto">
          <a:xfrm>
            <a:off x="1066800" y="533400"/>
            <a:ext cx="7315200" cy="55626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harmIMZStates.jpg"/>
          <p:cNvPicPr>
            <a:picLocks noChangeAspect="1"/>
          </p:cNvPicPr>
          <p:nvPr/>
        </p:nvPicPr>
        <p:blipFill>
          <a:blip r:embed="rId3" cstate="print"/>
          <a:stretch>
            <a:fillRect/>
          </a:stretch>
        </p:blipFill>
        <p:spPr>
          <a:xfrm>
            <a:off x="304800" y="609600"/>
            <a:ext cx="8583100" cy="5305426"/>
          </a:xfrm>
          <a:prstGeom prst="rect">
            <a:avLst/>
          </a:prstGeom>
          <a:ln>
            <a:solidFill>
              <a:schemeClr val="accent1">
                <a:lumMod val="75000"/>
              </a:schemeClr>
            </a:solidFill>
          </a:ln>
        </p:spPr>
      </p:pic>
      <p:sp>
        <p:nvSpPr>
          <p:cNvPr id="8" name="TextBox 7"/>
          <p:cNvSpPr txBox="1"/>
          <p:nvPr/>
        </p:nvSpPr>
        <p:spPr>
          <a:xfrm>
            <a:off x="3200400" y="6324600"/>
            <a:ext cx="2024913" cy="369332"/>
          </a:xfrm>
          <a:prstGeom prst="rect">
            <a:avLst/>
          </a:prstGeom>
          <a:noFill/>
        </p:spPr>
        <p:txBody>
          <a:bodyPr wrap="none" rtlCol="0">
            <a:spAutoFit/>
          </a:bodyPr>
          <a:lstStyle/>
          <a:p>
            <a:r>
              <a:rPr lang="fr-FR" dirty="0" smtClean="0"/>
              <a:t>www.pharmacist.com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fontScale="90000"/>
          </a:bodyPr>
          <a:lstStyle/>
          <a:p>
            <a:r>
              <a:rPr lang="en-US" dirty="0" smtClean="0"/>
              <a:t>Routine Adult and Adolescent Immunizations</a:t>
            </a:r>
            <a:endParaRPr lang="en-US" dirty="0"/>
          </a:p>
        </p:txBody>
      </p:sp>
      <p:sp>
        <p:nvSpPr>
          <p:cNvPr id="3" name="Content Placeholder 2"/>
          <p:cNvSpPr>
            <a:spLocks noGrp="1"/>
          </p:cNvSpPr>
          <p:nvPr>
            <p:ph sz="quarter" idx="1"/>
          </p:nvPr>
        </p:nvSpPr>
        <p:spPr/>
        <p:txBody>
          <a:bodyPr>
            <a:normAutofit fontScale="92500" lnSpcReduction="20000"/>
          </a:bodyPr>
          <a:lstStyle/>
          <a:p>
            <a:pPr>
              <a:lnSpc>
                <a:spcPct val="90000"/>
              </a:lnSpc>
              <a:spcBef>
                <a:spcPct val="10000"/>
              </a:spcBef>
            </a:pPr>
            <a:r>
              <a:rPr lang="en-US" dirty="0" smtClean="0"/>
              <a:t>Diphtheria*</a:t>
            </a:r>
          </a:p>
          <a:p>
            <a:pPr>
              <a:lnSpc>
                <a:spcPct val="90000"/>
              </a:lnSpc>
              <a:spcBef>
                <a:spcPct val="10000"/>
              </a:spcBef>
            </a:pPr>
            <a:r>
              <a:rPr lang="en-US" dirty="0" smtClean="0"/>
              <a:t>Tetanus*</a:t>
            </a:r>
          </a:p>
          <a:p>
            <a:pPr>
              <a:lnSpc>
                <a:spcPct val="90000"/>
              </a:lnSpc>
              <a:spcBef>
                <a:spcPct val="10000"/>
              </a:spcBef>
            </a:pPr>
            <a:r>
              <a:rPr lang="en-US" dirty="0" err="1" smtClean="0"/>
              <a:t>Pertussis</a:t>
            </a:r>
            <a:r>
              <a:rPr lang="en-US" dirty="0" smtClean="0"/>
              <a:t>*</a:t>
            </a:r>
          </a:p>
          <a:p>
            <a:pPr>
              <a:lnSpc>
                <a:spcPct val="90000"/>
              </a:lnSpc>
              <a:spcBef>
                <a:spcPct val="10000"/>
              </a:spcBef>
            </a:pPr>
            <a:r>
              <a:rPr lang="en-US" dirty="0" smtClean="0"/>
              <a:t>Measles +</a:t>
            </a:r>
          </a:p>
          <a:p>
            <a:pPr>
              <a:lnSpc>
                <a:spcPct val="90000"/>
              </a:lnSpc>
              <a:spcBef>
                <a:spcPct val="10000"/>
              </a:spcBef>
            </a:pPr>
            <a:r>
              <a:rPr lang="en-US" dirty="0" smtClean="0"/>
              <a:t>Mumps+</a:t>
            </a:r>
          </a:p>
          <a:p>
            <a:pPr>
              <a:lnSpc>
                <a:spcPct val="90000"/>
              </a:lnSpc>
              <a:spcBef>
                <a:spcPct val="10000"/>
              </a:spcBef>
            </a:pPr>
            <a:r>
              <a:rPr lang="en-US" dirty="0" smtClean="0"/>
              <a:t>Rubella +</a:t>
            </a:r>
          </a:p>
          <a:p>
            <a:pPr>
              <a:lnSpc>
                <a:spcPct val="90000"/>
              </a:lnSpc>
              <a:spcBef>
                <a:spcPct val="10000"/>
              </a:spcBef>
            </a:pPr>
            <a:r>
              <a:rPr lang="en-US" dirty="0" err="1" smtClean="0"/>
              <a:t>Varicella</a:t>
            </a:r>
            <a:endParaRPr lang="en-US" dirty="0" smtClean="0"/>
          </a:p>
          <a:p>
            <a:pPr>
              <a:lnSpc>
                <a:spcPct val="90000"/>
              </a:lnSpc>
              <a:spcBef>
                <a:spcPct val="10000"/>
              </a:spcBef>
            </a:pPr>
            <a:r>
              <a:rPr lang="en-US" dirty="0" err="1" smtClean="0"/>
              <a:t>Pneumococcus</a:t>
            </a:r>
            <a:endParaRPr lang="en-US" dirty="0" smtClean="0"/>
          </a:p>
          <a:p>
            <a:pPr>
              <a:lnSpc>
                <a:spcPct val="90000"/>
              </a:lnSpc>
              <a:spcBef>
                <a:spcPct val="10000"/>
              </a:spcBef>
            </a:pPr>
            <a:r>
              <a:rPr lang="en-US" dirty="0" smtClean="0"/>
              <a:t>Influenza</a:t>
            </a:r>
          </a:p>
          <a:p>
            <a:pPr>
              <a:buNone/>
            </a:pPr>
            <a:r>
              <a:rPr lang="en-US" dirty="0" smtClean="0"/>
              <a:t>*Td or </a:t>
            </a:r>
            <a:r>
              <a:rPr lang="en-US" dirty="0" err="1" smtClean="0"/>
              <a:t>Tdap</a:t>
            </a:r>
            <a:endParaRPr lang="en-US" dirty="0" smtClean="0"/>
          </a:p>
          <a:p>
            <a:pPr>
              <a:buNone/>
            </a:pPr>
            <a:r>
              <a:rPr lang="en-US" dirty="0" smtClean="0"/>
              <a:t>+ MMR</a:t>
            </a:r>
          </a:p>
        </p:txBody>
      </p:sp>
      <p:pic>
        <p:nvPicPr>
          <p:cNvPr id="4" name="Picture 5" descr="vaccines1"/>
          <p:cNvPicPr>
            <a:picLocks noChangeAspect="1" noChangeArrowheads="1"/>
          </p:cNvPicPr>
          <p:nvPr/>
        </p:nvPicPr>
        <p:blipFill>
          <a:blip r:embed="rId3" cstate="print"/>
          <a:srcRect/>
          <a:stretch>
            <a:fillRect/>
          </a:stretch>
        </p:blipFill>
        <p:spPr bwMode="auto">
          <a:xfrm>
            <a:off x="5289550" y="1987550"/>
            <a:ext cx="3254375" cy="25987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Learning Objectives</a:t>
            </a:r>
            <a:endParaRPr lang="en-US" dirty="0"/>
          </a:p>
        </p:txBody>
      </p:sp>
      <p:sp>
        <p:nvSpPr>
          <p:cNvPr id="4" name="Content Placeholder 3"/>
          <p:cNvSpPr>
            <a:spLocks noGrp="1"/>
          </p:cNvSpPr>
          <p:nvPr>
            <p:ph idx="1"/>
          </p:nvPr>
        </p:nvSpPr>
        <p:spPr/>
        <p:txBody>
          <a:bodyPr>
            <a:normAutofit lnSpcReduction="10000"/>
          </a:bodyPr>
          <a:lstStyle/>
          <a:p>
            <a:pPr marL="514350" lvl="0" indent="-514350">
              <a:buFont typeface="+mj-lt"/>
              <a:buAutoNum type="arabicPeriod"/>
            </a:pPr>
            <a:r>
              <a:rPr lang="en-US" dirty="0" smtClean="0"/>
              <a:t>Identify opportunities and challenges in working with community pharmacists for emergency preparedness and response.</a:t>
            </a:r>
          </a:p>
          <a:p>
            <a:pPr marL="514350" indent="-514350">
              <a:buFont typeface="+mj-lt"/>
              <a:buAutoNum type="arabicPeriod"/>
            </a:pPr>
            <a:r>
              <a:rPr lang="en-US" dirty="0" smtClean="0"/>
              <a:t>Describe how medicines and pharmacy services might be useful in preventing and responding to emergency events.</a:t>
            </a:r>
          </a:p>
          <a:p>
            <a:pPr marL="514350" indent="-514350">
              <a:buFont typeface="+mj-lt"/>
              <a:buAutoNum type="arabicPeriod"/>
            </a:pPr>
            <a:r>
              <a:rPr lang="en-US" dirty="0" smtClean="0"/>
              <a:t>Describe how to build effective partnerships with pharmacists for emergency preparedness and response. </a:t>
            </a:r>
          </a:p>
          <a:p>
            <a:pPr marL="514350" lvl="0" indent="-514350">
              <a:buFont typeface="+mj-lt"/>
              <a:buAutoNum type="arabicPeriod"/>
            </a:pPr>
            <a:endParaRPr lang="en-US" dirty="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19200" y="0"/>
            <a:ext cx="6934200" cy="1143000"/>
          </a:xfrm>
        </p:spPr>
        <p:txBody>
          <a:bodyPr>
            <a:normAutofit fontScale="90000"/>
          </a:bodyPr>
          <a:lstStyle/>
          <a:p>
            <a:pPr eaLnBrk="1" hangingPunct="1"/>
            <a:r>
              <a:rPr lang="en-US" sz="3600" dirty="0" smtClean="0">
                <a:solidFill>
                  <a:srgbClr val="000099"/>
                </a:solidFill>
              </a:rPr>
              <a:t>Collaborative Drug Therapy Agreement:  State of Washington</a:t>
            </a:r>
            <a:endParaRPr lang="en-US" sz="3600" dirty="0" smtClean="0">
              <a:solidFill>
                <a:srgbClr val="000099"/>
              </a:solidFill>
              <a:latin typeface="Calibri" pitchFamily="34" charset="0"/>
            </a:endParaRPr>
          </a:p>
        </p:txBody>
      </p:sp>
      <p:pic>
        <p:nvPicPr>
          <p:cNvPr id="9" name="Picture 1"/>
          <p:cNvPicPr>
            <a:picLocks noChangeAspect="1" noChangeArrowheads="1"/>
          </p:cNvPicPr>
          <p:nvPr/>
        </p:nvPicPr>
        <p:blipFill>
          <a:blip r:embed="rId3" cstate="print"/>
          <a:srcRect b="21711"/>
          <a:stretch>
            <a:fillRect/>
          </a:stretch>
        </p:blipFill>
        <p:spPr bwMode="auto">
          <a:xfrm>
            <a:off x="1676400" y="1447800"/>
            <a:ext cx="6324600" cy="4894263"/>
          </a:xfrm>
          <a:prstGeom prst="rect">
            <a:avLst/>
          </a:prstGeom>
          <a:noFill/>
          <a:ln w="9525">
            <a:noFill/>
            <a:miter lim="800000"/>
            <a:headEnd/>
            <a:tailEnd/>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fontScale="90000"/>
          </a:bodyPr>
          <a:lstStyle/>
          <a:p>
            <a:r>
              <a:rPr lang="en-US" dirty="0" smtClean="0"/>
              <a:t>Collaborative Drug Therapy Agreements are in Common </a:t>
            </a:r>
            <a:r>
              <a:rPr lang="en-US" dirty="0"/>
              <a:t>U</a:t>
            </a:r>
            <a:r>
              <a:rPr lang="en-US" dirty="0" smtClean="0"/>
              <a:t>se</a:t>
            </a:r>
            <a:endParaRPr lang="en-US" dirty="0"/>
          </a:p>
        </p:txBody>
      </p:sp>
      <p:sp>
        <p:nvSpPr>
          <p:cNvPr id="5" name="Content Placeholder 4"/>
          <p:cNvSpPr>
            <a:spLocks noGrp="1"/>
          </p:cNvSpPr>
          <p:nvPr>
            <p:ph sz="quarter" idx="1"/>
          </p:nvPr>
        </p:nvSpPr>
        <p:spPr>
          <a:xfrm>
            <a:off x="457200" y="1752600"/>
            <a:ext cx="8229600" cy="4525963"/>
          </a:xfrm>
        </p:spPr>
        <p:txBody>
          <a:bodyPr>
            <a:normAutofit lnSpcReduction="10000"/>
          </a:bodyPr>
          <a:lstStyle/>
          <a:p>
            <a:r>
              <a:rPr lang="en-US" dirty="0" smtClean="0"/>
              <a:t>Medication Management in hospitals</a:t>
            </a:r>
          </a:p>
          <a:p>
            <a:r>
              <a:rPr lang="en-US" dirty="0" smtClean="0"/>
              <a:t>Travel Clinics</a:t>
            </a:r>
          </a:p>
          <a:p>
            <a:r>
              <a:rPr lang="en-US" dirty="0" smtClean="0"/>
              <a:t>Immunization Services</a:t>
            </a:r>
          </a:p>
          <a:p>
            <a:r>
              <a:rPr lang="en-US" dirty="0" smtClean="0"/>
              <a:t>Anticoagulation Clinics</a:t>
            </a:r>
          </a:p>
          <a:p>
            <a:r>
              <a:rPr lang="en-US" dirty="0" smtClean="0"/>
              <a:t>Cholesterol Clinics</a:t>
            </a:r>
          </a:p>
          <a:p>
            <a:r>
              <a:rPr lang="en-US" dirty="0" err="1" smtClean="0"/>
              <a:t>Antivirals</a:t>
            </a:r>
            <a:r>
              <a:rPr lang="en-US" dirty="0" smtClean="0"/>
              <a:t> for Influenza Outbreaks</a:t>
            </a:r>
          </a:p>
          <a:p>
            <a:r>
              <a:rPr lang="en-US" dirty="0" smtClean="0"/>
              <a:t>… there are over 1,300 on file with the Board of Pharmacy in the State of Washington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71600" y="0"/>
            <a:ext cx="7010400" cy="1143000"/>
          </a:xfrm>
        </p:spPr>
        <p:txBody>
          <a:bodyPr/>
          <a:lstStyle/>
          <a:p>
            <a:pPr eaLnBrk="1" hangingPunct="1"/>
            <a:r>
              <a:rPr lang="en-US" sz="3000" dirty="0" smtClean="0">
                <a:solidFill>
                  <a:srgbClr val="000099"/>
                </a:solidFill>
              </a:rPr>
              <a:t>Collaborative Drug Therapy Agreements</a:t>
            </a:r>
            <a:endParaRPr lang="en-US" sz="3000" dirty="0" smtClean="0">
              <a:solidFill>
                <a:srgbClr val="000099"/>
              </a:solidFill>
              <a:latin typeface="Calibri" pitchFamily="34" charset="0"/>
            </a:endParaRPr>
          </a:p>
        </p:txBody>
      </p:sp>
      <p:sp>
        <p:nvSpPr>
          <p:cNvPr id="9" name="Rounded Rectangle 8"/>
          <p:cNvSpPr/>
          <p:nvPr/>
        </p:nvSpPr>
        <p:spPr>
          <a:xfrm>
            <a:off x="304800" y="990600"/>
            <a:ext cx="8534400" cy="5257800"/>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23" name="Picture 2"/>
          <p:cNvPicPr>
            <a:picLocks noGrp="1" noChangeAspect="1" noChangeArrowheads="1"/>
          </p:cNvPicPr>
          <p:nvPr>
            <p:ph sz="quarter" idx="1"/>
          </p:nvPr>
        </p:nvPicPr>
        <p:blipFill>
          <a:blip r:embed="rId3" cstate="print"/>
          <a:srcRect l="22559" t="29741"/>
          <a:stretch>
            <a:fillRect/>
          </a:stretch>
        </p:blipFill>
        <p:spPr>
          <a:xfrm>
            <a:off x="1371600" y="1066800"/>
            <a:ext cx="6934200" cy="4679950"/>
          </a:xfrm>
        </p:spPr>
      </p:pic>
      <p:sp>
        <p:nvSpPr>
          <p:cNvPr id="12" name="TextBox 11"/>
          <p:cNvSpPr txBox="1"/>
          <p:nvPr/>
        </p:nvSpPr>
        <p:spPr>
          <a:xfrm>
            <a:off x="5181600" y="5334000"/>
            <a:ext cx="2057400" cy="862013"/>
          </a:xfrm>
          <a:prstGeom prst="rect">
            <a:avLst/>
          </a:prstGeom>
          <a:noFill/>
          <a:ln>
            <a:solidFill>
              <a:schemeClr val="tx1"/>
            </a:solidFill>
          </a:ln>
        </p:spPr>
        <p:txBody>
          <a:bodyPr>
            <a:spAutoFit/>
          </a:bodyPr>
          <a:lstStyle/>
          <a:p>
            <a:pPr>
              <a:buClr>
                <a:srgbClr val="6666FF"/>
              </a:buClr>
              <a:buSzPct val="100000"/>
              <a:buFont typeface="Wingdings" pitchFamily="2" charset="2"/>
              <a:buChar char=""/>
              <a:defRPr/>
            </a:pPr>
            <a:r>
              <a:rPr lang="en-US" dirty="0"/>
              <a:t> </a:t>
            </a:r>
            <a:r>
              <a:rPr lang="en-US" sz="1600" dirty="0"/>
              <a:t>CDTA</a:t>
            </a:r>
          </a:p>
          <a:p>
            <a:pPr>
              <a:buClr>
                <a:srgbClr val="FFFF66"/>
              </a:buClr>
              <a:buFont typeface="Wingdings" pitchFamily="2" charset="2"/>
              <a:buChar char=""/>
              <a:defRPr/>
            </a:pPr>
            <a:r>
              <a:rPr lang="en-US" sz="1600" dirty="0"/>
              <a:t> Conditional CDTA</a:t>
            </a:r>
          </a:p>
          <a:p>
            <a:pPr>
              <a:buClr>
                <a:schemeClr val="accent5">
                  <a:lumMod val="75000"/>
                </a:schemeClr>
              </a:buClr>
              <a:buFont typeface="Wingdings" pitchFamily="2" charset="2"/>
              <a:buChar char="l"/>
              <a:defRPr/>
            </a:pPr>
            <a:r>
              <a:rPr lang="en-US" sz="1600" dirty="0"/>
              <a:t> No CDTA</a:t>
            </a:r>
          </a:p>
        </p:txBody>
      </p:sp>
      <p:pic>
        <p:nvPicPr>
          <p:cNvPr id="9225" name="Picture 2"/>
          <p:cNvPicPr>
            <a:picLocks noChangeAspect="1" noChangeArrowheads="1"/>
          </p:cNvPicPr>
          <p:nvPr/>
        </p:nvPicPr>
        <p:blipFill>
          <a:blip r:embed="rId3" cstate="print"/>
          <a:srcRect l="3751" t="66917" r="84081" b="15237"/>
          <a:stretch>
            <a:fillRect/>
          </a:stretch>
        </p:blipFill>
        <p:spPr bwMode="auto">
          <a:xfrm>
            <a:off x="533400" y="2819400"/>
            <a:ext cx="1089025" cy="1189038"/>
          </a:xfrm>
          <a:prstGeom prst="rect">
            <a:avLst/>
          </a:prstGeom>
          <a:noFill/>
          <a:ln w="9525">
            <a:noFill/>
            <a:miter lim="800000"/>
            <a:headEnd/>
            <a:tailEnd/>
          </a:ln>
        </p:spPr>
      </p:pic>
      <p:pic>
        <p:nvPicPr>
          <p:cNvPr id="9226" name="Picture 2"/>
          <p:cNvPicPr>
            <a:picLocks noChangeAspect="1" noChangeArrowheads="1"/>
          </p:cNvPicPr>
          <p:nvPr/>
        </p:nvPicPr>
        <p:blipFill>
          <a:blip r:embed="rId3" cstate="print"/>
          <a:srcRect t="3661" r="75230" b="66599"/>
          <a:stretch>
            <a:fillRect/>
          </a:stretch>
        </p:blipFill>
        <p:spPr bwMode="auto">
          <a:xfrm>
            <a:off x="552450" y="4267200"/>
            <a:ext cx="1876425" cy="1676400"/>
          </a:xfrm>
          <a:prstGeom prst="rect">
            <a:avLst/>
          </a:prstGeom>
          <a:noFill/>
          <a:ln w="9525">
            <a:noFill/>
            <a:miter lim="800000"/>
            <a:headEnd/>
            <a:tailEnd/>
          </a:ln>
        </p:spPr>
      </p:pic>
      <p:sp>
        <p:nvSpPr>
          <p:cNvPr id="9227" name="TextBox 13"/>
          <p:cNvSpPr txBox="1">
            <a:spLocks noChangeArrowheads="1"/>
          </p:cNvSpPr>
          <p:nvPr/>
        </p:nvSpPr>
        <p:spPr bwMode="auto">
          <a:xfrm>
            <a:off x="990600" y="5791200"/>
            <a:ext cx="3533775" cy="369888"/>
          </a:xfrm>
          <a:prstGeom prst="rect">
            <a:avLst/>
          </a:prstGeom>
          <a:noFill/>
          <a:ln w="9525">
            <a:noFill/>
            <a:miter lim="800000"/>
            <a:headEnd/>
            <a:tailEnd/>
          </a:ln>
        </p:spPr>
        <p:txBody>
          <a:bodyPr wrap="none">
            <a:spAutoFit/>
          </a:bodyPr>
          <a:lstStyle/>
          <a:p>
            <a:r>
              <a:rPr lang="fr-FR"/>
              <a:t>Pharmacist's Letter 2009; 25(8):250801</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457200" y="0"/>
            <a:ext cx="8229600" cy="1143000"/>
          </a:xfrm>
        </p:spPr>
        <p:txBody>
          <a:bodyPr/>
          <a:lstStyle/>
          <a:p>
            <a:r>
              <a:rPr lang="en-US" sz="4000" dirty="0" smtClean="0"/>
              <a:t>Roles for Pharmacists - Revisited</a:t>
            </a:r>
          </a:p>
        </p:txBody>
      </p:sp>
      <p:sp>
        <p:nvSpPr>
          <p:cNvPr id="12291" name="Rectangle 3"/>
          <p:cNvSpPr>
            <a:spLocks noGrp="1" noChangeArrowheads="1"/>
          </p:cNvSpPr>
          <p:nvPr>
            <p:ph type="body" idx="1"/>
          </p:nvPr>
        </p:nvSpPr>
        <p:spPr>
          <a:xfrm>
            <a:off x="609600" y="1143000"/>
            <a:ext cx="8001000" cy="4419600"/>
          </a:xfrm>
        </p:spPr>
        <p:txBody>
          <a:bodyPr>
            <a:normAutofit/>
          </a:bodyPr>
          <a:lstStyle/>
          <a:p>
            <a:pPr>
              <a:lnSpc>
                <a:spcPct val="75000"/>
              </a:lnSpc>
              <a:spcBef>
                <a:spcPct val="0"/>
              </a:spcBef>
            </a:pPr>
            <a:r>
              <a:rPr lang="en-US" sz="2400" dirty="0" smtClean="0"/>
              <a:t>Role in an emergency will depend upon:</a:t>
            </a:r>
          </a:p>
          <a:p>
            <a:pPr lvl="1">
              <a:lnSpc>
                <a:spcPct val="90000"/>
              </a:lnSpc>
              <a:buSzPct val="115000"/>
            </a:pPr>
            <a:r>
              <a:rPr lang="en-US" sz="2400" dirty="0" smtClean="0"/>
              <a:t>The type of event</a:t>
            </a:r>
          </a:p>
          <a:p>
            <a:pPr lvl="1">
              <a:lnSpc>
                <a:spcPct val="75000"/>
              </a:lnSpc>
              <a:buSzPct val="115000"/>
            </a:pPr>
            <a:r>
              <a:rPr lang="en-US" sz="2400" dirty="0" smtClean="0"/>
              <a:t>The role of defined in “any” existing plans</a:t>
            </a:r>
          </a:p>
          <a:p>
            <a:pPr lvl="1">
              <a:lnSpc>
                <a:spcPct val="90000"/>
              </a:lnSpc>
              <a:buSzPct val="115000"/>
            </a:pPr>
            <a:r>
              <a:rPr lang="en-US" sz="2400" dirty="0" smtClean="0"/>
              <a:t>Skills, knowledge, availability</a:t>
            </a:r>
          </a:p>
          <a:p>
            <a:pPr eaLnBrk="1" hangingPunct="1">
              <a:lnSpc>
                <a:spcPct val="90000"/>
              </a:lnSpc>
              <a:buClr>
                <a:schemeClr val="tx1"/>
              </a:buClr>
              <a:buSzPct val="75000"/>
            </a:pPr>
            <a:r>
              <a:rPr lang="en-US" sz="2400" dirty="0" smtClean="0">
                <a:cs typeface="Arial" charset="0"/>
              </a:rPr>
              <a:t>Could include:</a:t>
            </a:r>
          </a:p>
          <a:p>
            <a:pPr lvl="1" eaLnBrk="1" hangingPunct="1">
              <a:lnSpc>
                <a:spcPct val="90000"/>
              </a:lnSpc>
              <a:buClr>
                <a:schemeClr val="tx1"/>
              </a:buClr>
              <a:buSzPct val="75000"/>
            </a:pPr>
            <a:r>
              <a:rPr lang="en-US" sz="2400" dirty="0" smtClean="0">
                <a:cs typeface="Arial" charset="0"/>
              </a:rPr>
              <a:t>Pharmaceutical distribution</a:t>
            </a:r>
          </a:p>
          <a:p>
            <a:pPr lvl="1" eaLnBrk="1" hangingPunct="1">
              <a:lnSpc>
                <a:spcPct val="90000"/>
              </a:lnSpc>
              <a:buClr>
                <a:schemeClr val="tx1"/>
              </a:buClr>
              <a:buSzPct val="75000"/>
            </a:pPr>
            <a:r>
              <a:rPr lang="en-US" sz="2400" dirty="0" smtClean="0">
                <a:cs typeface="Arial" charset="0"/>
              </a:rPr>
              <a:t>Immunizations / Mass prophylaxis</a:t>
            </a:r>
          </a:p>
          <a:p>
            <a:pPr lvl="1" eaLnBrk="1" hangingPunct="1">
              <a:lnSpc>
                <a:spcPct val="90000"/>
              </a:lnSpc>
              <a:buClr>
                <a:schemeClr val="tx1"/>
              </a:buClr>
              <a:buSzPct val="75000"/>
            </a:pPr>
            <a:r>
              <a:rPr lang="en-US" sz="2400" dirty="0" smtClean="0">
                <a:cs typeface="Arial" charset="0"/>
              </a:rPr>
              <a:t>Adverse event reporting</a:t>
            </a:r>
          </a:p>
          <a:p>
            <a:pPr lvl="1" eaLnBrk="1" hangingPunct="1">
              <a:lnSpc>
                <a:spcPct val="90000"/>
              </a:lnSpc>
              <a:buClr>
                <a:schemeClr val="tx1"/>
              </a:buClr>
              <a:buSzPct val="75000"/>
            </a:pPr>
            <a:r>
              <a:rPr lang="en-US" sz="2400" dirty="0" smtClean="0">
                <a:cs typeface="Arial" charset="0"/>
              </a:rPr>
              <a:t>Communications</a:t>
            </a:r>
          </a:p>
          <a:p>
            <a:pPr eaLnBrk="1" hangingPunct="1">
              <a:lnSpc>
                <a:spcPct val="90000"/>
              </a:lnSpc>
              <a:buClr>
                <a:schemeClr val="tx1"/>
              </a:buClr>
              <a:buSzPct val="75000"/>
            </a:pPr>
            <a:r>
              <a:rPr lang="en-US" sz="2400" dirty="0" smtClean="0">
                <a:cs typeface="Arial" charset="0"/>
              </a:rPr>
              <a:t>Through workplace and/or Public Health Reserve Corps</a:t>
            </a:r>
          </a:p>
          <a:p>
            <a:pPr eaLnBrk="1" hangingPunct="1">
              <a:lnSpc>
                <a:spcPct val="90000"/>
              </a:lnSpc>
              <a:buClr>
                <a:schemeClr val="tx1"/>
              </a:buClr>
              <a:buSzPct val="75000"/>
            </a:pPr>
            <a:r>
              <a:rPr lang="en-US" sz="2400" dirty="0" smtClean="0">
                <a:cs typeface="Arial" charset="0"/>
              </a:rPr>
              <a:t>Personal preparedness and business continuity</a:t>
            </a:r>
            <a:endParaRPr lang="en-US" sz="2400" dirty="0" smtClean="0">
              <a:cs typeface="Times New Roman" pitchFamily="18" charset="0"/>
            </a:endParaRPr>
          </a:p>
          <a:p>
            <a:pPr lvl="1">
              <a:lnSpc>
                <a:spcPct val="90000"/>
              </a:lnSpc>
              <a:buSzPct val="115000"/>
            </a:pPr>
            <a:endParaRPr lang="en-US" sz="2400" dirty="0" smtClean="0"/>
          </a:p>
          <a:p>
            <a:pPr>
              <a:lnSpc>
                <a:spcPct val="90000"/>
              </a:lnSpc>
            </a:pPr>
            <a:endParaRPr lang="en-US" sz="2400" dirty="0" smtClean="0"/>
          </a:p>
        </p:txBody>
      </p:sp>
      <p:pic>
        <p:nvPicPr>
          <p:cNvPr id="12292" name="Picture 2" descr="NWCPHP Logo">
            <a:hlinkClick r:id="rId2"/>
          </p:cNvPr>
          <p:cNvPicPr>
            <a:picLocks noChangeAspect="1" noChangeArrowheads="1"/>
          </p:cNvPicPr>
          <p:nvPr/>
        </p:nvPicPr>
        <p:blipFill>
          <a:blip r:embed="rId3" cstate="print"/>
          <a:srcRect/>
          <a:stretch>
            <a:fillRect/>
          </a:stretch>
        </p:blipFill>
        <p:spPr bwMode="auto">
          <a:xfrm>
            <a:off x="381000" y="6324600"/>
            <a:ext cx="3810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6"/>
          <p:cNvSpPr>
            <a:spLocks noGrp="1"/>
          </p:cNvSpPr>
          <p:nvPr>
            <p:ph type="title"/>
          </p:nvPr>
        </p:nvSpPr>
        <p:spPr>
          <a:xfrm>
            <a:off x="457200" y="0"/>
            <a:ext cx="8229600" cy="1143000"/>
          </a:xfrm>
        </p:spPr>
        <p:txBody>
          <a:bodyPr/>
          <a:lstStyle/>
          <a:p>
            <a:pPr eaLnBrk="1" hangingPunct="1"/>
            <a:r>
              <a:rPr lang="en-US" dirty="0" smtClean="0"/>
              <a:t>Widespread Influenza Activity 2009</a:t>
            </a:r>
          </a:p>
        </p:txBody>
      </p:sp>
      <p:sp>
        <p:nvSpPr>
          <p:cNvPr id="64515" name="Text Placeholder 7"/>
          <p:cNvSpPr>
            <a:spLocks noGrp="1"/>
          </p:cNvSpPr>
          <p:nvPr>
            <p:ph type="body" idx="1"/>
          </p:nvPr>
        </p:nvSpPr>
        <p:spPr/>
        <p:txBody>
          <a:bodyPr/>
          <a:lstStyle/>
          <a:p>
            <a:pPr eaLnBrk="1" hangingPunct="1"/>
            <a:r>
              <a:rPr lang="en-US" sz="2000" smtClean="0"/>
              <a:t>Week ending Sept 12, 2009	</a:t>
            </a:r>
          </a:p>
        </p:txBody>
      </p:sp>
      <p:pic>
        <p:nvPicPr>
          <p:cNvPr id="64516" name="Picture 2"/>
          <p:cNvPicPr>
            <a:picLocks noChangeAspect="1" noChangeArrowheads="1"/>
          </p:cNvPicPr>
          <p:nvPr/>
        </p:nvPicPr>
        <p:blipFill>
          <a:blip r:embed="rId2" cstate="print"/>
          <a:srcRect l="29063" t="27499" r="12189" b="22501"/>
          <a:stretch>
            <a:fillRect/>
          </a:stretch>
        </p:blipFill>
        <p:spPr bwMode="auto">
          <a:xfrm>
            <a:off x="4876800" y="1371600"/>
            <a:ext cx="3902075" cy="2489200"/>
          </a:xfrm>
          <a:prstGeom prst="rect">
            <a:avLst/>
          </a:prstGeom>
          <a:noFill/>
          <a:ln w="9525">
            <a:noFill/>
            <a:miter lim="800000"/>
            <a:headEnd/>
            <a:tailEnd/>
          </a:ln>
        </p:spPr>
      </p:pic>
      <p:pic>
        <p:nvPicPr>
          <p:cNvPr id="64517" name="Picture 2" descr="FluView, Week Ending September 12, 2009. Weekly Influenza Surveillance Report Prepared by the Influenza Division. Weekly Influenza Activity Estimate Reported by State and Territorial Epidemiologists. Select this link for more detailed data."/>
          <p:cNvPicPr>
            <a:picLocks noChangeAspect="1" noChangeArrowheads="1"/>
          </p:cNvPicPr>
          <p:nvPr/>
        </p:nvPicPr>
        <p:blipFill>
          <a:blip r:embed="rId3" cstate="print"/>
          <a:srcRect l="6300" t="19354" r="9900" b="10323"/>
          <a:stretch>
            <a:fillRect/>
          </a:stretch>
        </p:blipFill>
        <p:spPr bwMode="auto">
          <a:xfrm>
            <a:off x="533400" y="1371600"/>
            <a:ext cx="4122738" cy="2413000"/>
          </a:xfrm>
          <a:prstGeom prst="rect">
            <a:avLst/>
          </a:prstGeom>
          <a:noFill/>
          <a:ln w="9525">
            <a:noFill/>
            <a:miter lim="800000"/>
            <a:headEnd/>
            <a:tailEnd/>
          </a:ln>
        </p:spPr>
      </p:pic>
      <p:sp>
        <p:nvSpPr>
          <p:cNvPr id="64518" name="TextBox 11"/>
          <p:cNvSpPr txBox="1">
            <a:spLocks noChangeArrowheads="1"/>
          </p:cNvSpPr>
          <p:nvPr/>
        </p:nvSpPr>
        <p:spPr bwMode="auto">
          <a:xfrm>
            <a:off x="2971800" y="838200"/>
            <a:ext cx="3249613" cy="369888"/>
          </a:xfrm>
          <a:prstGeom prst="rect">
            <a:avLst/>
          </a:prstGeom>
          <a:noFill/>
          <a:ln w="9525">
            <a:noFill/>
            <a:miter lim="800000"/>
            <a:headEnd/>
            <a:tailEnd/>
          </a:ln>
        </p:spPr>
        <p:txBody>
          <a:bodyPr wrap="none">
            <a:spAutoFit/>
          </a:bodyPr>
          <a:lstStyle/>
          <a:p>
            <a:r>
              <a:rPr lang="en-US"/>
              <a:t>http://www.cdc.gov/flu/weekly/</a:t>
            </a:r>
          </a:p>
        </p:txBody>
      </p:sp>
      <p:pic>
        <p:nvPicPr>
          <p:cNvPr id="64519" name="Picture 9" descr="U. S. map for Weekly Influenza Activity"/>
          <p:cNvPicPr>
            <a:picLocks noChangeAspect="1" noChangeArrowheads="1"/>
          </p:cNvPicPr>
          <p:nvPr/>
        </p:nvPicPr>
        <p:blipFill>
          <a:blip r:embed="rId4" cstate="print"/>
          <a:srcRect/>
          <a:stretch>
            <a:fillRect/>
          </a:stretch>
        </p:blipFill>
        <p:spPr bwMode="auto">
          <a:xfrm>
            <a:off x="2819400" y="3962400"/>
            <a:ext cx="3833813"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a:xfrm>
            <a:off x="762000" y="1066800"/>
            <a:ext cx="7924800" cy="676275"/>
          </a:xfrm>
        </p:spPr>
        <p:txBody>
          <a:bodyPr/>
          <a:lstStyle/>
          <a:p>
            <a:pPr eaLnBrk="1" hangingPunct="1"/>
            <a:r>
              <a:rPr lang="en-US" sz="3200" smtClean="0"/>
              <a:t>Potential Impact of Pandemic Influenza</a:t>
            </a:r>
          </a:p>
        </p:txBody>
      </p:sp>
      <p:sp>
        <p:nvSpPr>
          <p:cNvPr id="63491" name="Rectangle 4"/>
          <p:cNvSpPr>
            <a:spLocks noGrp="1" noChangeArrowheads="1"/>
          </p:cNvSpPr>
          <p:nvPr>
            <p:ph idx="1"/>
          </p:nvPr>
        </p:nvSpPr>
        <p:spPr>
          <a:xfrm>
            <a:off x="609600" y="2209800"/>
            <a:ext cx="7848600" cy="3048000"/>
          </a:xfrm>
        </p:spPr>
        <p:txBody>
          <a:bodyPr/>
          <a:lstStyle/>
          <a:p>
            <a:pPr eaLnBrk="1" hangingPunct="1"/>
            <a:r>
              <a:rPr lang="en-US" sz="2400" smtClean="0"/>
              <a:t>Vaccine and antiviral drugs  - short supply</a:t>
            </a:r>
          </a:p>
          <a:p>
            <a:pPr eaLnBrk="1" hangingPunct="1"/>
            <a:r>
              <a:rPr lang="en-US" sz="2400" smtClean="0"/>
              <a:t>Healthcare workers and other first responders will be at higher risk of exposure and illness than the general population.</a:t>
            </a:r>
          </a:p>
          <a:p>
            <a:pPr eaLnBrk="1" hangingPunct="1"/>
            <a:r>
              <a:rPr lang="en-US" sz="2400" smtClean="0"/>
              <a:t>Risk of sudden shortages of key personnel in critical community services</a:t>
            </a:r>
          </a:p>
          <a:p>
            <a:pPr eaLnBrk="1" hangingPunct="1"/>
            <a:r>
              <a:rPr lang="en-US" sz="2400" smtClean="0"/>
              <a:t>Medical care system overwhelmed</a:t>
            </a:r>
          </a:p>
        </p:txBody>
      </p:sp>
      <p:sp>
        <p:nvSpPr>
          <p:cNvPr id="63492" name="Rectangle 3"/>
          <p:cNvSpPr>
            <a:spLocks noChangeArrowheads="1"/>
          </p:cNvSpPr>
          <p:nvPr/>
        </p:nvSpPr>
        <p:spPr bwMode="auto">
          <a:xfrm>
            <a:off x="914400" y="609600"/>
            <a:ext cx="8229600" cy="915988"/>
          </a:xfrm>
          <a:prstGeom prst="rect">
            <a:avLst/>
          </a:prstGeom>
          <a:noFill/>
          <a:ln w="12700" cap="sq">
            <a:noFill/>
            <a:miter lim="800000"/>
            <a:headEnd type="none" w="sm" len="sm"/>
            <a:tailEnd type="none" w="sm" len="sm"/>
          </a:ln>
        </p:spPr>
        <p:txBody>
          <a:bodyPr>
            <a:spAutoFit/>
          </a:bodyPr>
          <a:lstStyle/>
          <a:p>
            <a:r>
              <a:rPr lang="en-US" sz="2800">
                <a:solidFill>
                  <a:schemeClr val="tx2"/>
                </a:solidFill>
                <a:latin typeface="Verdana" pitchFamily="34" charset="0"/>
              </a:rPr>
              <a:t/>
            </a:r>
            <a:br>
              <a:rPr lang="en-US" sz="2800">
                <a:solidFill>
                  <a:schemeClr val="tx2"/>
                </a:solidFill>
                <a:latin typeface="Verdana" pitchFamily="34" charset="0"/>
              </a:rPr>
            </a:br>
            <a:endParaRPr lang="en-US" sz="2600">
              <a:latin typeface="Verdan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276600"/>
            <a:ext cx="8229600" cy="2819400"/>
          </a:xfrm>
        </p:spPr>
        <p:txBody>
          <a:bodyPr>
            <a:normAutofit/>
          </a:bodyPr>
          <a:lstStyle/>
          <a:p>
            <a:r>
              <a:rPr lang="en-US" sz="2400" dirty="0" smtClean="0"/>
              <a:t>Guidance for healthcare personnel employed in IHS, Tribal and Urban facilities and for the general population for distribution of: </a:t>
            </a:r>
          </a:p>
          <a:p>
            <a:pPr lvl="1"/>
            <a:r>
              <a:rPr lang="en-US" sz="2400" dirty="0" err="1" smtClean="0"/>
              <a:t>Antivirals</a:t>
            </a:r>
            <a:endParaRPr lang="en-US" sz="2400" dirty="0" smtClean="0"/>
          </a:p>
          <a:p>
            <a:pPr lvl="1"/>
            <a:r>
              <a:rPr lang="en-US" sz="2400" dirty="0" smtClean="0"/>
              <a:t>N-95 respirators</a:t>
            </a:r>
          </a:p>
          <a:p>
            <a:pPr lvl="1"/>
            <a:r>
              <a:rPr lang="en-US" sz="2400" dirty="0" smtClean="0"/>
              <a:t>H1N1 vaccine</a:t>
            </a:r>
          </a:p>
          <a:p>
            <a:endParaRPr lang="en-US" sz="2400" dirty="0"/>
          </a:p>
        </p:txBody>
      </p:sp>
      <p:pic>
        <p:nvPicPr>
          <p:cNvPr id="4" name="Picture 2"/>
          <p:cNvPicPr>
            <a:picLocks noChangeAspect="1" noChangeArrowheads="1"/>
          </p:cNvPicPr>
          <p:nvPr/>
        </p:nvPicPr>
        <p:blipFill>
          <a:blip r:embed="rId2" cstate="print"/>
          <a:srcRect l="937" t="38750" r="20625" b="18750"/>
          <a:stretch>
            <a:fillRect/>
          </a:stretch>
        </p:blipFill>
        <p:spPr bwMode="auto">
          <a:xfrm>
            <a:off x="1219200" y="609600"/>
            <a:ext cx="7010400" cy="2198420"/>
          </a:xfrm>
          <a:prstGeom prst="rect">
            <a:avLst/>
          </a:prstGeom>
          <a:noFill/>
          <a:ln w="9525">
            <a:noFill/>
            <a:miter lim="800000"/>
            <a:headEnd/>
            <a:tailEnd/>
          </a:ln>
        </p:spPr>
      </p:pic>
      <p:sp>
        <p:nvSpPr>
          <p:cNvPr id="5" name="TextBox 4"/>
          <p:cNvSpPr txBox="1"/>
          <p:nvPr/>
        </p:nvSpPr>
        <p:spPr>
          <a:xfrm>
            <a:off x="2438400" y="6248400"/>
            <a:ext cx="4146841" cy="369332"/>
          </a:xfrm>
          <a:prstGeom prst="rect">
            <a:avLst/>
          </a:prstGeom>
          <a:noFill/>
        </p:spPr>
        <p:txBody>
          <a:bodyPr wrap="none" rtlCol="0">
            <a:spAutoFit/>
          </a:bodyPr>
          <a:lstStyle/>
          <a:p>
            <a:r>
              <a:rPr lang="en-US" dirty="0" smtClean="0"/>
              <a:t>www.cdc.gov/h1n1flu/statelocal/aian.htm</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l="13126" t="20000" r="2814" b="7500"/>
          <a:stretch>
            <a:fillRect/>
          </a:stretch>
        </p:blipFill>
        <p:spPr bwMode="auto">
          <a:xfrm>
            <a:off x="609600" y="685800"/>
            <a:ext cx="8199438" cy="530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40750" cy="1143000"/>
          </a:xfrm>
        </p:spPr>
        <p:txBody>
          <a:bodyPr>
            <a:normAutofit fontScale="90000"/>
          </a:bodyPr>
          <a:lstStyle/>
          <a:p>
            <a:pPr eaLnBrk="1" hangingPunct="1">
              <a:defRPr/>
            </a:pPr>
            <a:r>
              <a:rPr lang="en-US" dirty="0" smtClean="0"/>
              <a:t>Pharmacy Considerations for H1N1 Response</a:t>
            </a:r>
          </a:p>
        </p:txBody>
      </p:sp>
      <p:sp>
        <p:nvSpPr>
          <p:cNvPr id="3" name="Content Placeholder 2"/>
          <p:cNvSpPr>
            <a:spLocks noGrp="1"/>
          </p:cNvSpPr>
          <p:nvPr>
            <p:ph idx="1"/>
          </p:nvPr>
        </p:nvSpPr>
        <p:spPr>
          <a:xfrm>
            <a:off x="228600" y="1219200"/>
            <a:ext cx="8540750" cy="4498975"/>
          </a:xfrm>
        </p:spPr>
        <p:txBody>
          <a:bodyPr>
            <a:normAutofit fontScale="92500" lnSpcReduction="20000"/>
          </a:bodyPr>
          <a:lstStyle/>
          <a:p>
            <a:pPr eaLnBrk="1" hangingPunct="1">
              <a:buFont typeface="Arial" pitchFamily="34" charset="0"/>
              <a:buChar char="►"/>
              <a:defRPr/>
            </a:pPr>
            <a:r>
              <a:rPr lang="en-US" dirty="0" smtClean="0"/>
              <a:t>Ordering and receiving vaccine</a:t>
            </a:r>
          </a:p>
          <a:p>
            <a:pPr eaLnBrk="1" hangingPunct="1">
              <a:buFont typeface="Arial" pitchFamily="34" charset="0"/>
              <a:buChar char="►"/>
              <a:defRPr/>
            </a:pPr>
            <a:r>
              <a:rPr lang="en-US" dirty="0" smtClean="0"/>
              <a:t>Patient screening and consent</a:t>
            </a:r>
          </a:p>
          <a:p>
            <a:pPr eaLnBrk="1" hangingPunct="1">
              <a:buFont typeface="Arial" pitchFamily="34" charset="0"/>
              <a:buChar char="►"/>
              <a:defRPr/>
            </a:pPr>
            <a:r>
              <a:rPr lang="en-US" dirty="0" smtClean="0"/>
              <a:t>Formulation</a:t>
            </a:r>
          </a:p>
          <a:p>
            <a:pPr eaLnBrk="1" hangingPunct="1">
              <a:buFont typeface="Arial" pitchFamily="34" charset="0"/>
              <a:buChar char="►"/>
              <a:defRPr/>
            </a:pPr>
            <a:r>
              <a:rPr lang="en-US" dirty="0" smtClean="0"/>
              <a:t>Vaccine Information Statement</a:t>
            </a:r>
          </a:p>
          <a:p>
            <a:pPr eaLnBrk="1" hangingPunct="1">
              <a:buFont typeface="Arial" pitchFamily="34" charset="0"/>
              <a:buChar char="►"/>
              <a:defRPr/>
            </a:pPr>
            <a:r>
              <a:rPr lang="en-US" dirty="0" err="1" smtClean="0"/>
              <a:t>Thimerasol</a:t>
            </a:r>
            <a:r>
              <a:rPr lang="en-US" dirty="0" smtClean="0"/>
              <a:t> notice</a:t>
            </a:r>
          </a:p>
          <a:p>
            <a:pPr eaLnBrk="1" hangingPunct="1">
              <a:buFont typeface="Arial" pitchFamily="34" charset="0"/>
              <a:buChar char="►"/>
              <a:defRPr/>
            </a:pPr>
            <a:r>
              <a:rPr lang="en-US" dirty="0" smtClean="0"/>
              <a:t>Adverse reactions  - VAERS</a:t>
            </a:r>
          </a:p>
          <a:p>
            <a:pPr eaLnBrk="1" hangingPunct="1">
              <a:buFont typeface="Arial" pitchFamily="34" charset="0"/>
              <a:buChar char="►"/>
              <a:defRPr/>
            </a:pPr>
            <a:r>
              <a:rPr lang="en-US" dirty="0" smtClean="0"/>
              <a:t>Public education</a:t>
            </a:r>
          </a:p>
          <a:p>
            <a:pPr eaLnBrk="1" hangingPunct="1">
              <a:buFont typeface="Arial" pitchFamily="34" charset="0"/>
              <a:buChar char="►"/>
              <a:defRPr/>
            </a:pPr>
            <a:r>
              <a:rPr lang="en-US" dirty="0" smtClean="0"/>
              <a:t>Reporting</a:t>
            </a:r>
          </a:p>
          <a:p>
            <a:pPr eaLnBrk="1" hangingPunct="1">
              <a:buFont typeface="Arial" pitchFamily="34" charset="0"/>
              <a:buChar char="►"/>
              <a:defRPr/>
            </a:pPr>
            <a:r>
              <a:rPr lang="en-US" dirty="0" smtClean="0"/>
              <a:t>Administrative fee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65625" t="23750" r="10313" b="7500"/>
          <a:stretch>
            <a:fillRect/>
          </a:stretch>
        </p:blipFill>
        <p:spPr bwMode="auto">
          <a:xfrm>
            <a:off x="3276600" y="914400"/>
            <a:ext cx="2347832"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fig44"/>
          <p:cNvPicPr>
            <a:picLocks noChangeAspect="1" noChangeArrowheads="1"/>
          </p:cNvPicPr>
          <p:nvPr/>
        </p:nvPicPr>
        <p:blipFill>
          <a:blip r:embed="rId2" cstate="print"/>
          <a:srcRect/>
          <a:stretch>
            <a:fillRect/>
          </a:stretch>
        </p:blipFill>
        <p:spPr bwMode="auto">
          <a:xfrm>
            <a:off x="609600" y="1143000"/>
            <a:ext cx="1524000" cy="2314575"/>
          </a:xfrm>
          <a:prstGeom prst="rect">
            <a:avLst/>
          </a:prstGeom>
          <a:noFill/>
          <a:ln w="9525">
            <a:noFill/>
            <a:miter lim="800000"/>
            <a:headEnd/>
            <a:tailEnd/>
          </a:ln>
        </p:spPr>
      </p:pic>
      <p:pic>
        <p:nvPicPr>
          <p:cNvPr id="9219" name="Picture 9" descr="DAMAGE_Repair4"/>
          <p:cNvPicPr>
            <a:picLocks noChangeAspect="1" noChangeArrowheads="1"/>
          </p:cNvPicPr>
          <p:nvPr/>
        </p:nvPicPr>
        <p:blipFill>
          <a:blip r:embed="rId3" cstate="print"/>
          <a:srcRect/>
          <a:stretch>
            <a:fillRect/>
          </a:stretch>
        </p:blipFill>
        <p:spPr bwMode="auto">
          <a:xfrm>
            <a:off x="2362200" y="1219200"/>
            <a:ext cx="1657350" cy="2209800"/>
          </a:xfrm>
          <a:prstGeom prst="rect">
            <a:avLst/>
          </a:prstGeom>
          <a:noFill/>
          <a:ln w="9525">
            <a:noFill/>
            <a:miter lim="800000"/>
            <a:headEnd/>
            <a:tailEnd/>
          </a:ln>
        </p:spPr>
      </p:pic>
      <p:pic>
        <p:nvPicPr>
          <p:cNvPr id="9220" name="Picture 11" descr="helpsign"/>
          <p:cNvPicPr>
            <a:picLocks noChangeAspect="1" noChangeArrowheads="1"/>
          </p:cNvPicPr>
          <p:nvPr/>
        </p:nvPicPr>
        <p:blipFill>
          <a:blip r:embed="rId4" cstate="print"/>
          <a:srcRect/>
          <a:stretch>
            <a:fillRect/>
          </a:stretch>
        </p:blipFill>
        <p:spPr bwMode="auto">
          <a:xfrm>
            <a:off x="4267200" y="1524000"/>
            <a:ext cx="2209800" cy="1657350"/>
          </a:xfrm>
          <a:prstGeom prst="rect">
            <a:avLst/>
          </a:prstGeom>
          <a:noFill/>
          <a:ln w="9525">
            <a:noFill/>
            <a:miter lim="800000"/>
            <a:headEnd/>
            <a:tailEnd/>
          </a:ln>
        </p:spPr>
      </p:pic>
      <p:pic>
        <p:nvPicPr>
          <p:cNvPr id="9221" name="Picture 13" descr="Seattle_QAStorm05_2006"/>
          <p:cNvPicPr>
            <a:picLocks noChangeAspect="1" noChangeArrowheads="1"/>
          </p:cNvPicPr>
          <p:nvPr/>
        </p:nvPicPr>
        <p:blipFill>
          <a:blip r:embed="rId5" cstate="print"/>
          <a:srcRect/>
          <a:stretch>
            <a:fillRect/>
          </a:stretch>
        </p:blipFill>
        <p:spPr bwMode="auto">
          <a:xfrm>
            <a:off x="6934200" y="1143000"/>
            <a:ext cx="1638300" cy="2809875"/>
          </a:xfrm>
          <a:prstGeom prst="rect">
            <a:avLst/>
          </a:prstGeom>
          <a:noFill/>
          <a:ln w="9525">
            <a:noFill/>
            <a:miter lim="800000"/>
            <a:headEnd/>
            <a:tailEnd/>
          </a:ln>
        </p:spPr>
      </p:pic>
      <p:pic>
        <p:nvPicPr>
          <p:cNvPr id="9222" name="Picture 15" descr="november200620158resizetk7"/>
          <p:cNvPicPr>
            <a:picLocks noChangeAspect="1" noChangeArrowheads="1"/>
          </p:cNvPicPr>
          <p:nvPr/>
        </p:nvPicPr>
        <p:blipFill>
          <a:blip r:embed="rId6" cstate="print"/>
          <a:srcRect/>
          <a:stretch>
            <a:fillRect/>
          </a:stretch>
        </p:blipFill>
        <p:spPr bwMode="auto">
          <a:xfrm>
            <a:off x="838200" y="4267200"/>
            <a:ext cx="2133600" cy="1608138"/>
          </a:xfrm>
          <a:prstGeom prst="rect">
            <a:avLst/>
          </a:prstGeom>
          <a:noFill/>
          <a:ln w="9525">
            <a:noFill/>
            <a:miter lim="800000"/>
            <a:headEnd/>
            <a:tailEnd/>
          </a:ln>
        </p:spPr>
      </p:pic>
      <p:pic>
        <p:nvPicPr>
          <p:cNvPr id="9223" name="Picture 17" descr="0_61_071307_washington_wildfires"/>
          <p:cNvPicPr>
            <a:picLocks noChangeAspect="1" noChangeArrowheads="1"/>
          </p:cNvPicPr>
          <p:nvPr/>
        </p:nvPicPr>
        <p:blipFill>
          <a:blip r:embed="rId7" cstate="print"/>
          <a:srcRect/>
          <a:stretch>
            <a:fillRect/>
          </a:stretch>
        </p:blipFill>
        <p:spPr bwMode="auto">
          <a:xfrm>
            <a:off x="3505200" y="4267200"/>
            <a:ext cx="2133600" cy="1608138"/>
          </a:xfrm>
          <a:prstGeom prst="rect">
            <a:avLst/>
          </a:prstGeom>
          <a:noFill/>
          <a:ln w="9525">
            <a:noFill/>
            <a:miter lim="800000"/>
            <a:headEnd/>
            <a:tailEnd/>
          </a:ln>
        </p:spPr>
      </p:pic>
      <p:sp>
        <p:nvSpPr>
          <p:cNvPr id="9224" name="AutoShape 18"/>
          <p:cNvSpPr>
            <a:spLocks noGrp="1" noChangeArrowheads="1"/>
          </p:cNvSpPr>
          <p:nvPr>
            <p:ph type="title" idx="4294967295"/>
          </p:nvPr>
        </p:nvSpPr>
        <p:spPr>
          <a:xfrm>
            <a:off x="228600" y="0"/>
            <a:ext cx="8915400" cy="1143000"/>
          </a:xfrm>
        </p:spPr>
        <p:txBody>
          <a:bodyPr/>
          <a:lstStyle/>
          <a:p>
            <a:pPr eaLnBrk="1" hangingPunct="1"/>
            <a:r>
              <a:rPr lang="en-US" sz="2400" b="1" dirty="0" smtClean="0"/>
              <a:t>Emergencies Will Happen, Will You Be Ready? </a:t>
            </a:r>
          </a:p>
        </p:txBody>
      </p:sp>
      <p:pic>
        <p:nvPicPr>
          <p:cNvPr id="9225" name="Picture 5" descr="Foundry explosion"/>
          <p:cNvPicPr>
            <a:picLocks noChangeAspect="1" noChangeArrowheads="1"/>
          </p:cNvPicPr>
          <p:nvPr/>
        </p:nvPicPr>
        <p:blipFill>
          <a:blip r:embed="rId8" cstate="print"/>
          <a:srcRect/>
          <a:stretch>
            <a:fillRect/>
          </a:stretch>
        </p:blipFill>
        <p:spPr bwMode="auto">
          <a:xfrm>
            <a:off x="6096000" y="4343400"/>
            <a:ext cx="2235200" cy="1495425"/>
          </a:xfrm>
          <a:prstGeom prst="rect">
            <a:avLst/>
          </a:prstGeom>
          <a:noFill/>
          <a:ln w="9525">
            <a:noFill/>
            <a:miter lim="800000"/>
            <a:headEnd/>
            <a:tailEnd/>
          </a:ln>
        </p:spPr>
      </p:pic>
      <p:pic>
        <p:nvPicPr>
          <p:cNvPr id="9226" name="Picture 2" descr="NWCPHP Logo">
            <a:hlinkClick r:id="rId9"/>
          </p:cNvPr>
          <p:cNvPicPr>
            <a:picLocks noChangeAspect="1" noChangeArrowheads="1"/>
          </p:cNvPicPr>
          <p:nvPr/>
        </p:nvPicPr>
        <p:blipFill>
          <a:blip r:embed="rId10" cstate="print"/>
          <a:srcRect/>
          <a:stretch>
            <a:fillRect/>
          </a:stretch>
        </p:blipFill>
        <p:spPr bwMode="auto">
          <a:xfrm>
            <a:off x="304800" y="6248400"/>
            <a:ext cx="3810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for the SNS</a:t>
            </a:r>
            <a:br>
              <a:rPr lang="en-US" dirty="0" smtClean="0"/>
            </a:br>
            <a:r>
              <a:rPr lang="en-US" sz="2700" dirty="0"/>
              <a:t>American Indian / Alaska </a:t>
            </a:r>
            <a:r>
              <a:rPr lang="en-US" sz="2700" dirty="0" smtClean="0"/>
              <a:t>Native governments </a:t>
            </a:r>
            <a:r>
              <a:rPr lang="en-US" sz="2700" dirty="0"/>
              <a:t>and communities</a:t>
            </a:r>
          </a:p>
        </p:txBody>
      </p:sp>
      <p:sp>
        <p:nvSpPr>
          <p:cNvPr id="3" name="Content Placeholder 2"/>
          <p:cNvSpPr>
            <a:spLocks noGrp="1"/>
          </p:cNvSpPr>
          <p:nvPr>
            <p:ph idx="1"/>
          </p:nvPr>
        </p:nvSpPr>
        <p:spPr/>
        <p:txBody>
          <a:bodyPr>
            <a:normAutofit fontScale="70000" lnSpcReduction="20000"/>
          </a:bodyPr>
          <a:lstStyle/>
          <a:p>
            <a:r>
              <a:rPr lang="en-US" dirty="0" smtClean="0"/>
              <a:t>Designate </a:t>
            </a:r>
            <a:r>
              <a:rPr lang="en-US" dirty="0"/>
              <a:t>a lead tribal liaison with </a:t>
            </a:r>
            <a:r>
              <a:rPr lang="en-US" dirty="0" smtClean="0"/>
              <a:t>the authority </a:t>
            </a:r>
            <a:r>
              <a:rPr lang="en-US" dirty="0"/>
              <a:t>to speak on behalf of the tribe </a:t>
            </a:r>
            <a:r>
              <a:rPr lang="en-US" dirty="0" smtClean="0"/>
              <a:t>to help </a:t>
            </a:r>
            <a:r>
              <a:rPr lang="en-US" dirty="0"/>
              <a:t>coordinate inter-agency responses </a:t>
            </a:r>
            <a:r>
              <a:rPr lang="en-US" dirty="0" smtClean="0"/>
              <a:t>and negotiate </a:t>
            </a:r>
            <a:r>
              <a:rPr lang="en-US" dirty="0"/>
              <a:t>agreements with other state </a:t>
            </a:r>
            <a:r>
              <a:rPr lang="en-US" dirty="0" smtClean="0"/>
              <a:t>and local </a:t>
            </a:r>
            <a:r>
              <a:rPr lang="en-US" dirty="0"/>
              <a:t>partners</a:t>
            </a:r>
          </a:p>
          <a:p>
            <a:r>
              <a:rPr lang="en-US" dirty="0" smtClean="0"/>
              <a:t>Identify </a:t>
            </a:r>
            <a:r>
              <a:rPr lang="en-US" dirty="0"/>
              <a:t>roles and responsibilities for </a:t>
            </a:r>
            <a:r>
              <a:rPr lang="en-US" dirty="0" smtClean="0"/>
              <a:t>people involved </a:t>
            </a:r>
            <a:r>
              <a:rPr lang="en-US" dirty="0"/>
              <a:t>in emergency planning </a:t>
            </a:r>
            <a:r>
              <a:rPr lang="en-US" dirty="0" smtClean="0"/>
              <a:t>and response</a:t>
            </a:r>
            <a:endParaRPr lang="en-US" dirty="0"/>
          </a:p>
          <a:p>
            <a:r>
              <a:rPr lang="en-US" dirty="0" smtClean="0"/>
              <a:t>Develop </a:t>
            </a:r>
            <a:r>
              <a:rPr lang="en-US" dirty="0"/>
              <a:t>plans, procedures, and </a:t>
            </a:r>
            <a:r>
              <a:rPr lang="en-US" dirty="0" smtClean="0"/>
              <a:t>guidelines consistent </a:t>
            </a:r>
            <a:r>
              <a:rPr lang="en-US" dirty="0"/>
              <a:t>with neighboring </a:t>
            </a:r>
            <a:r>
              <a:rPr lang="en-US" dirty="0" smtClean="0"/>
              <a:t>community agencies</a:t>
            </a:r>
            <a:endParaRPr lang="en-US" dirty="0"/>
          </a:p>
          <a:p>
            <a:r>
              <a:rPr lang="en-US" dirty="0" smtClean="0"/>
              <a:t>Define </a:t>
            </a:r>
            <a:r>
              <a:rPr lang="en-US" dirty="0"/>
              <a:t>what public health resources exist </a:t>
            </a:r>
            <a:r>
              <a:rPr lang="en-US" dirty="0" smtClean="0"/>
              <a:t>in the </a:t>
            </a:r>
            <a:r>
              <a:rPr lang="en-US" dirty="0"/>
              <a:t>community and determine what </a:t>
            </a:r>
            <a:r>
              <a:rPr lang="en-US" dirty="0" smtClean="0"/>
              <a:t>support will </a:t>
            </a:r>
            <a:r>
              <a:rPr lang="en-US" dirty="0"/>
              <a:t>be needed from sources outside </a:t>
            </a:r>
            <a:r>
              <a:rPr lang="en-US" dirty="0" smtClean="0"/>
              <a:t>the community</a:t>
            </a:r>
            <a:endParaRPr lang="en-US" dirty="0"/>
          </a:p>
          <a:p>
            <a:r>
              <a:rPr lang="en-US" dirty="0" smtClean="0"/>
              <a:t>Identify </a:t>
            </a:r>
            <a:r>
              <a:rPr lang="en-US" dirty="0"/>
              <a:t>at-risk or vulnerable </a:t>
            </a:r>
            <a:r>
              <a:rPr lang="en-US" dirty="0" smtClean="0"/>
              <a:t>community members </a:t>
            </a:r>
            <a:r>
              <a:rPr lang="en-US" dirty="0"/>
              <a:t>who may have special </a:t>
            </a:r>
            <a:r>
              <a:rPr lang="en-US" dirty="0" smtClean="0"/>
              <a:t>needs during </a:t>
            </a:r>
            <a:r>
              <a:rPr lang="en-US" dirty="0"/>
              <a:t>a public health </a:t>
            </a:r>
            <a:r>
              <a:rPr lang="en-US" dirty="0" smtClean="0"/>
              <a:t>emergency </a:t>
            </a:r>
          </a:p>
          <a:p>
            <a:r>
              <a:rPr lang="en-US" dirty="0" smtClean="0"/>
              <a:t>Create </a:t>
            </a:r>
            <a:r>
              <a:rPr lang="en-US" dirty="0"/>
              <a:t>mutual aid agreements that help </a:t>
            </a:r>
            <a:r>
              <a:rPr lang="en-US" dirty="0" smtClean="0"/>
              <a:t>with the </a:t>
            </a:r>
            <a:r>
              <a:rPr lang="en-US" dirty="0"/>
              <a:t>exchange of resources and </a:t>
            </a:r>
            <a:r>
              <a:rPr lang="en-US" dirty="0" smtClean="0"/>
              <a:t>information between </a:t>
            </a:r>
            <a:r>
              <a:rPr lang="en-US" dirty="0"/>
              <a:t>agencies during emergencies</a:t>
            </a:r>
          </a:p>
          <a:p>
            <a:r>
              <a:rPr lang="fr-FR" dirty="0" err="1" smtClean="0"/>
              <a:t>Exercise</a:t>
            </a:r>
            <a:r>
              <a:rPr lang="fr-FR" dirty="0" smtClean="0"/>
              <a:t> </a:t>
            </a:r>
            <a:r>
              <a:rPr lang="fr-FR" dirty="0"/>
              <a:t>an SNS </a:t>
            </a:r>
            <a:r>
              <a:rPr lang="fr-FR" dirty="0" err="1"/>
              <a:t>response</a:t>
            </a:r>
            <a:r>
              <a:rPr lang="fr-FR" dirty="0"/>
              <a:t> plan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National Stockpile</a:t>
            </a:r>
            <a:endParaRPr lang="en-US" dirty="0"/>
          </a:p>
        </p:txBody>
      </p:sp>
      <p:sp>
        <p:nvSpPr>
          <p:cNvPr id="3" name="Content Placeholder 2"/>
          <p:cNvSpPr>
            <a:spLocks noGrp="1"/>
          </p:cNvSpPr>
          <p:nvPr>
            <p:ph idx="1"/>
          </p:nvPr>
        </p:nvSpPr>
        <p:spPr>
          <a:xfrm>
            <a:off x="457200" y="1600200"/>
            <a:ext cx="5181600" cy="4525963"/>
          </a:xfrm>
        </p:spPr>
        <p:txBody>
          <a:bodyPr>
            <a:normAutofit fontScale="85000" lnSpcReduction="20000"/>
          </a:bodyPr>
          <a:lstStyle/>
          <a:p>
            <a:r>
              <a:rPr lang="en-US" dirty="0"/>
              <a:t>Managed by the </a:t>
            </a:r>
            <a:r>
              <a:rPr lang="en-US" dirty="0" smtClean="0"/>
              <a:t>CDC, </a:t>
            </a:r>
            <a:r>
              <a:rPr lang="en-US" dirty="0"/>
              <a:t>the Strategic </a:t>
            </a:r>
            <a:r>
              <a:rPr lang="en-US" dirty="0" smtClean="0"/>
              <a:t>National Stockpile </a:t>
            </a:r>
            <a:r>
              <a:rPr lang="en-US" dirty="0"/>
              <a:t>(SNS) is a large stock of </a:t>
            </a:r>
            <a:r>
              <a:rPr lang="en-US" dirty="0" smtClean="0"/>
              <a:t>medicines and </a:t>
            </a:r>
            <a:r>
              <a:rPr lang="en-US" dirty="0"/>
              <a:t>supplies designed to support public </a:t>
            </a:r>
            <a:r>
              <a:rPr lang="en-US" dirty="0" smtClean="0"/>
              <a:t>health agencies </a:t>
            </a:r>
            <a:r>
              <a:rPr lang="en-US" dirty="0"/>
              <a:t>during a public health emergency.</a:t>
            </a:r>
          </a:p>
          <a:p>
            <a:r>
              <a:rPr lang="en-US" dirty="0"/>
              <a:t>The decision to deploy SNS assets is </a:t>
            </a:r>
            <a:r>
              <a:rPr lang="en-US" dirty="0" smtClean="0"/>
              <a:t>a joint </a:t>
            </a:r>
            <a:r>
              <a:rPr lang="en-US" dirty="0"/>
              <a:t>effort among state, local, territorial, </a:t>
            </a:r>
            <a:r>
              <a:rPr lang="en-US" dirty="0" smtClean="0"/>
              <a:t>tribal and </a:t>
            </a:r>
            <a:r>
              <a:rPr lang="en-US" dirty="0"/>
              <a:t>federal officials that begins when </a:t>
            </a:r>
            <a:r>
              <a:rPr lang="en-US" dirty="0" smtClean="0"/>
              <a:t>the health </a:t>
            </a:r>
            <a:r>
              <a:rPr lang="en-US" dirty="0"/>
              <a:t>of a community is threatened.</a:t>
            </a:r>
          </a:p>
        </p:txBody>
      </p:sp>
      <p:pic>
        <p:nvPicPr>
          <p:cNvPr id="4098" name="Picture 2"/>
          <p:cNvPicPr>
            <a:picLocks noChangeAspect="1" noChangeArrowheads="1"/>
          </p:cNvPicPr>
          <p:nvPr/>
        </p:nvPicPr>
        <p:blipFill>
          <a:blip r:embed="rId2" cstate="print"/>
          <a:srcRect/>
          <a:stretch>
            <a:fillRect/>
          </a:stretch>
        </p:blipFill>
        <p:spPr bwMode="auto">
          <a:xfrm rot="5400000">
            <a:off x="6376987" y="1928813"/>
            <a:ext cx="2066925"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National Stockpile</a:t>
            </a:r>
            <a:endParaRPr lang="en-US" dirty="0"/>
          </a:p>
        </p:txBody>
      </p:sp>
      <p:sp>
        <p:nvSpPr>
          <p:cNvPr id="3" name="Content Placeholder 2"/>
          <p:cNvSpPr>
            <a:spLocks noGrp="1"/>
          </p:cNvSpPr>
          <p:nvPr>
            <p:ph idx="1"/>
          </p:nvPr>
        </p:nvSpPr>
        <p:spPr/>
        <p:txBody>
          <a:bodyPr>
            <a:normAutofit/>
          </a:bodyPr>
          <a:lstStyle/>
          <a:p>
            <a:r>
              <a:rPr lang="en-US" dirty="0" smtClean="0"/>
              <a:t>Expected to </a:t>
            </a:r>
            <a:r>
              <a:rPr lang="en-US" dirty="0"/>
              <a:t>begin </a:t>
            </a:r>
            <a:r>
              <a:rPr lang="en-US" dirty="0" smtClean="0"/>
              <a:t>arriving within </a:t>
            </a:r>
            <a:r>
              <a:rPr lang="en-US" dirty="0"/>
              <a:t>24 </a:t>
            </a:r>
            <a:r>
              <a:rPr lang="en-US" dirty="0" smtClean="0"/>
              <a:t>to 36 </a:t>
            </a:r>
            <a:r>
              <a:rPr lang="en-US" dirty="0"/>
              <a:t>hours, </a:t>
            </a:r>
            <a:r>
              <a:rPr lang="en-US" dirty="0" smtClean="0"/>
              <a:t>after a federal decision </a:t>
            </a:r>
            <a:r>
              <a:rPr lang="en-US" dirty="0"/>
              <a:t>has been made to deliver assets.</a:t>
            </a:r>
          </a:p>
          <a:p>
            <a:r>
              <a:rPr lang="en-US" dirty="0"/>
              <a:t>If the nature of the public health emergency </a:t>
            </a:r>
            <a:r>
              <a:rPr lang="en-US" dirty="0" smtClean="0"/>
              <a:t>is not </a:t>
            </a:r>
            <a:r>
              <a:rPr lang="en-US" dirty="0"/>
              <a:t>known, a variety of medicines </a:t>
            </a:r>
            <a:r>
              <a:rPr lang="en-US" dirty="0" smtClean="0"/>
              <a:t>and supplies </a:t>
            </a:r>
            <a:r>
              <a:rPr lang="en-US" dirty="0"/>
              <a:t>will be sent in the form of a </a:t>
            </a:r>
            <a:r>
              <a:rPr lang="en-US" dirty="0" smtClean="0"/>
              <a:t>12-hour Push </a:t>
            </a:r>
            <a:r>
              <a:rPr lang="en-US" dirty="0"/>
              <a:t>Package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idx="4294967295"/>
          </p:nvPr>
        </p:nvSpPr>
        <p:spPr>
          <a:xfrm>
            <a:off x="914400" y="228600"/>
            <a:ext cx="8229600" cy="1027113"/>
          </a:xfrm>
        </p:spPr>
        <p:txBody>
          <a:bodyPr/>
          <a:lstStyle/>
          <a:p>
            <a:r>
              <a:rPr lang="en-US" sz="3200" b="1" smtClean="0"/>
              <a:t>Personal Preparedness</a:t>
            </a:r>
          </a:p>
        </p:txBody>
      </p:sp>
      <p:pic>
        <p:nvPicPr>
          <p:cNvPr id="80899" name="Picture 5"/>
          <p:cNvPicPr>
            <a:picLocks noChangeAspect="1" noChangeArrowheads="1"/>
          </p:cNvPicPr>
          <p:nvPr/>
        </p:nvPicPr>
        <p:blipFill>
          <a:blip r:embed="rId3" cstate="print"/>
          <a:srcRect/>
          <a:stretch>
            <a:fillRect/>
          </a:stretch>
        </p:blipFill>
        <p:spPr bwMode="auto">
          <a:xfrm>
            <a:off x="4724400" y="1524000"/>
            <a:ext cx="3771900" cy="3549650"/>
          </a:xfrm>
          <a:prstGeom prst="rect">
            <a:avLst/>
          </a:prstGeom>
          <a:noFill/>
          <a:ln w="9525">
            <a:noFill/>
            <a:miter lim="800000"/>
            <a:headEnd/>
            <a:tailEnd/>
          </a:ln>
        </p:spPr>
      </p:pic>
      <p:sp>
        <p:nvSpPr>
          <p:cNvPr id="80900" name="Text Box 6"/>
          <p:cNvSpPr txBox="1">
            <a:spLocks noChangeArrowheads="1"/>
          </p:cNvSpPr>
          <p:nvPr/>
        </p:nvSpPr>
        <p:spPr bwMode="auto">
          <a:xfrm>
            <a:off x="-76200" y="6019800"/>
            <a:ext cx="4191000" cy="457200"/>
          </a:xfrm>
          <a:prstGeom prst="rect">
            <a:avLst/>
          </a:prstGeom>
          <a:noFill/>
          <a:ln w="9525">
            <a:noFill/>
            <a:miter lim="800000"/>
            <a:headEnd/>
            <a:tailEnd/>
          </a:ln>
        </p:spPr>
        <p:txBody>
          <a:bodyPr>
            <a:spAutoFit/>
          </a:bodyPr>
          <a:lstStyle/>
          <a:p>
            <a:pPr algn="ctr" eaLnBrk="0" hangingPunct="0">
              <a:spcBef>
                <a:spcPct val="50000"/>
              </a:spcBef>
            </a:pPr>
            <a:r>
              <a:rPr lang="en-US" sz="1200">
                <a:latin typeface="Times New Roman" pitchFamily="18" charset="0"/>
              </a:rPr>
              <a:t>Source: State of Washington Military Department and Washington State Department of Health</a:t>
            </a:r>
          </a:p>
        </p:txBody>
      </p:sp>
      <p:pic>
        <p:nvPicPr>
          <p:cNvPr id="80901" name="Picture 7"/>
          <p:cNvPicPr>
            <a:picLocks noChangeAspect="1" noChangeArrowheads="1"/>
          </p:cNvPicPr>
          <p:nvPr/>
        </p:nvPicPr>
        <p:blipFill>
          <a:blip r:embed="rId4" cstate="print"/>
          <a:srcRect/>
          <a:stretch>
            <a:fillRect/>
          </a:stretch>
        </p:blipFill>
        <p:spPr bwMode="auto">
          <a:xfrm>
            <a:off x="685800" y="1828800"/>
            <a:ext cx="2846388" cy="3810000"/>
          </a:xfrm>
          <a:prstGeom prst="rect">
            <a:avLst/>
          </a:prstGeom>
          <a:noFill/>
          <a:ln w="9525">
            <a:noFill/>
            <a:miter lim="800000"/>
            <a:headEnd/>
            <a:tailEnd/>
          </a:ln>
        </p:spPr>
      </p:pic>
      <p:sp>
        <p:nvSpPr>
          <p:cNvPr id="80902" name="Text Box 8"/>
          <p:cNvSpPr txBox="1">
            <a:spLocks noChangeArrowheads="1"/>
          </p:cNvSpPr>
          <p:nvPr/>
        </p:nvSpPr>
        <p:spPr bwMode="auto">
          <a:xfrm>
            <a:off x="4267200" y="5867400"/>
            <a:ext cx="4191000" cy="457200"/>
          </a:xfrm>
          <a:prstGeom prst="rect">
            <a:avLst/>
          </a:prstGeom>
          <a:noFill/>
          <a:ln w="9525">
            <a:noFill/>
            <a:miter lim="800000"/>
            <a:headEnd/>
            <a:tailEnd/>
          </a:ln>
        </p:spPr>
        <p:txBody>
          <a:bodyPr>
            <a:spAutoFit/>
          </a:bodyPr>
          <a:lstStyle/>
          <a:p>
            <a:pPr algn="ctr" eaLnBrk="0" hangingPunct="0">
              <a:spcBef>
                <a:spcPct val="50000"/>
              </a:spcBef>
            </a:pPr>
            <a:r>
              <a:rPr lang="en-US" sz="1200">
                <a:latin typeface="Times New Roman" pitchFamily="18" charset="0"/>
              </a:rPr>
              <a:t>Source: UW Emergency Management http://www.washington.edu/emergency/prepare/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427038"/>
            <a:ext cx="8229600" cy="715962"/>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3600" b="1" dirty="0" smtClean="0"/>
              <a:t>Scenario Presentation and Group Discussion </a:t>
            </a:r>
            <a:r>
              <a:rPr lang="en-US" sz="3600" dirty="0" smtClean="0"/>
              <a:t>During the discussion…</a:t>
            </a:r>
          </a:p>
        </p:txBody>
      </p:sp>
      <p:sp>
        <p:nvSpPr>
          <p:cNvPr id="3" name="Content Placeholder 2"/>
          <p:cNvSpPr>
            <a:spLocks noGrp="1"/>
          </p:cNvSpPr>
          <p:nvPr>
            <p:ph idx="1"/>
          </p:nvPr>
        </p:nvSpPr>
        <p:spPr>
          <a:xfrm>
            <a:off x="457200" y="1752600"/>
            <a:ext cx="8229600" cy="3276600"/>
          </a:xfrm>
        </p:spPr>
        <p:txBody>
          <a:bodyPr>
            <a:normAutofit fontScale="92500"/>
          </a:bodyPr>
          <a:lstStyle/>
          <a:p>
            <a:pPr marL="431800" indent="-323850" defTabSz="457200">
              <a:lnSpc>
                <a:spcPct val="90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smtClean="0"/>
              <a:t>Assume the scenario is real</a:t>
            </a:r>
          </a:p>
          <a:p>
            <a:pPr marL="431800" indent="-323850" defTabSz="457200">
              <a:lnSpc>
                <a:spcPct val="90000"/>
              </a:lnSpc>
              <a:spcBef>
                <a:spcPts val="0"/>
              </a:spcBef>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2400" dirty="0" smtClean="0"/>
          </a:p>
          <a:p>
            <a:pPr marL="431800" indent="-323850" defTabSz="457200">
              <a:lnSpc>
                <a:spcPct val="90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smtClean="0"/>
              <a:t>Make decisions based on available information</a:t>
            </a:r>
          </a:p>
          <a:p>
            <a:pPr marL="431800" indent="-323850" defTabSz="457200">
              <a:lnSpc>
                <a:spcPct val="90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2400" dirty="0" smtClean="0"/>
          </a:p>
          <a:p>
            <a:pPr marL="431800" indent="-323850" defTabSz="457200">
              <a:lnSpc>
                <a:spcPct val="90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smtClean="0"/>
              <a:t>View the scenario through your role</a:t>
            </a:r>
          </a:p>
          <a:p>
            <a:pPr marL="431800" indent="-323850" defTabSz="457200">
              <a:lnSpc>
                <a:spcPct val="90000"/>
              </a:lnSpc>
              <a:spcBef>
                <a:spcPts val="0"/>
              </a:spcBef>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2400" dirty="0" smtClean="0"/>
          </a:p>
          <a:p>
            <a:pPr marL="431800" indent="-323850" defTabSz="457200">
              <a:lnSpc>
                <a:spcPct val="90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400" dirty="0" smtClean="0"/>
              <a:t>Focus on identifying opportunities and barriers in working with public health agencies in preparing and responding to the scenario</a:t>
            </a:r>
          </a:p>
          <a:p>
            <a:pPr marL="431800" indent="-323850" defTabSz="457200">
              <a:lnSpc>
                <a:spcPct val="90000"/>
              </a:lnSpc>
              <a:spcBef>
                <a:spcPts val="0"/>
              </a:spcBef>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smtClean="0"/>
              <a:t/>
            </a:r>
            <a:br>
              <a:rPr lang="en-GB" sz="2400" dirty="0" smtClean="0"/>
            </a:br>
            <a:endParaRPr lang="en-GB" sz="2400" dirty="0" smtClean="0"/>
          </a:p>
          <a:p>
            <a:pPr>
              <a:defRPr/>
            </a:pPr>
            <a:endParaRPr lang="en-US" sz="2400" dirty="0"/>
          </a:p>
        </p:txBody>
      </p:sp>
      <p:sp>
        <p:nvSpPr>
          <p:cNvPr id="5" name="Slide Number Placeholder 4"/>
          <p:cNvSpPr>
            <a:spLocks noGrp="1"/>
          </p:cNvSpPr>
          <p:nvPr>
            <p:ph type="sldNum" sz="quarter" idx="10"/>
          </p:nvPr>
        </p:nvSpPr>
        <p:spPr/>
        <p:txBody>
          <a:bodyPr/>
          <a:lstStyle/>
          <a:p>
            <a:pPr>
              <a:defRPr/>
            </a:pPr>
            <a:fld id="{3E5C78AF-FDF4-4E43-9E25-2530BEE0B5EA}" type="slidenum">
              <a:rPr lang="en-US"/>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457200" y="274638"/>
            <a:ext cx="8229600" cy="792162"/>
          </a:xfrm>
          <a:noFill/>
          <a:ln>
            <a:miter lim="800000"/>
            <a:headEnd/>
            <a:tailEnd/>
          </a:ln>
        </p:spPr>
        <p:txBody>
          <a:bodyPr vert="horz" wrap="square" lIns="91440" tIns="45720" rIns="91440" bIns="45720" numCol="1" anchor="t" anchorCtr="0" compatLnSpc="1">
            <a:prstTxWarp prst="textNoShape">
              <a:avLst/>
            </a:prstTxWarp>
          </a:bodyPr>
          <a:lstStyle/>
          <a:p>
            <a:r>
              <a:rPr lang="en-US" sz="4000" smtClean="0"/>
              <a:t>Day 1: Suspicion</a:t>
            </a:r>
          </a:p>
        </p:txBody>
      </p:sp>
      <p:pic>
        <p:nvPicPr>
          <p:cNvPr id="6147" name="Picture 4"/>
          <p:cNvPicPr>
            <a:picLocks noGrp="1" noChangeAspect="1" noChangeArrowheads="1"/>
          </p:cNvPicPr>
          <p:nvPr>
            <p:ph idx="1"/>
          </p:nvPr>
        </p:nvPicPr>
        <p:blipFill>
          <a:blip r:embed="rId3" cstate="print"/>
          <a:srcRect/>
          <a:stretch>
            <a:fillRect/>
          </a:stretch>
        </p:blipFill>
        <p:spPr>
          <a:xfrm>
            <a:off x="609600" y="5026025"/>
            <a:ext cx="2133600" cy="1603375"/>
          </a:xfrm>
          <a:noFill/>
        </p:spPr>
      </p:pic>
      <p:sp>
        <p:nvSpPr>
          <p:cNvPr id="10244" name="TextBox 6"/>
          <p:cNvSpPr txBox="1">
            <a:spLocks noChangeArrowheads="1"/>
          </p:cNvSpPr>
          <p:nvPr/>
        </p:nvSpPr>
        <p:spPr bwMode="auto">
          <a:xfrm>
            <a:off x="609600" y="1295400"/>
            <a:ext cx="7848600" cy="3970338"/>
          </a:xfrm>
          <a:prstGeom prst="rect">
            <a:avLst/>
          </a:prstGeom>
          <a:noFill/>
          <a:ln w="9525">
            <a:noFill/>
            <a:miter lim="800000"/>
            <a:headEnd/>
            <a:tailEnd/>
          </a:ln>
        </p:spPr>
        <p:txBody>
          <a:bodyPr>
            <a:spAutoFit/>
          </a:bodyPr>
          <a:lstStyle/>
          <a:p>
            <a:pPr indent="225425">
              <a:buFont typeface="Arial" charset="0"/>
              <a:buChar char="•"/>
              <a:defRPr/>
            </a:pPr>
            <a:r>
              <a:rPr lang="en-US" sz="2800" dirty="0"/>
              <a:t> A Convention Center security guard believes she recognizes a conference attendee from a conference held two weeks earlier</a:t>
            </a:r>
          </a:p>
          <a:p>
            <a:pPr indent="225425">
              <a:buFont typeface="Arial" charset="0"/>
              <a:buChar char="•"/>
              <a:defRPr/>
            </a:pPr>
            <a:endParaRPr lang="en-US" sz="2800" dirty="0"/>
          </a:p>
          <a:p>
            <a:pPr indent="225425">
              <a:buFont typeface="Arial" charset="0"/>
              <a:buChar char="•"/>
              <a:defRPr/>
            </a:pPr>
            <a:r>
              <a:rPr lang="en-US" sz="2800" dirty="0"/>
              <a:t> At a lunch break, the security guard notices the same conference attendee emerging from a building maintenance room. Calling out to the attendee, he flees through the nearest exit</a:t>
            </a:r>
          </a:p>
          <a:p>
            <a:pPr>
              <a:defRPr/>
            </a:pPr>
            <a:endParaRPr lang="en-US" sz="2800" dirty="0"/>
          </a:p>
        </p:txBody>
      </p:sp>
      <p:sp>
        <p:nvSpPr>
          <p:cNvPr id="5" name="Slide Number Placeholder 4"/>
          <p:cNvSpPr>
            <a:spLocks noGrp="1"/>
          </p:cNvSpPr>
          <p:nvPr>
            <p:ph type="sldNum" sz="quarter" idx="10"/>
          </p:nvPr>
        </p:nvSpPr>
        <p:spPr/>
        <p:txBody>
          <a:bodyPr/>
          <a:lstStyle/>
          <a:p>
            <a:pPr>
              <a:defRPr/>
            </a:pPr>
            <a:fld id="{8007D667-BA6F-46FD-A0DC-6E5025947D87}" type="slidenum">
              <a:rPr lang="en-US"/>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lum bright="10000"/>
          </a:blip>
          <a:srcRect/>
          <a:stretch>
            <a:fillRect/>
          </a:stretch>
        </p:blipFill>
        <p:spPr bwMode="auto">
          <a:xfrm>
            <a:off x="457200" y="3943350"/>
            <a:ext cx="2381250" cy="2381250"/>
          </a:xfrm>
          <a:prstGeom prst="rect">
            <a:avLst/>
          </a:prstGeom>
          <a:noFill/>
          <a:ln w="9525">
            <a:noFill/>
            <a:miter lim="800000"/>
            <a:headEnd/>
            <a:tailEnd/>
          </a:ln>
        </p:spPr>
      </p:pic>
      <p:sp>
        <p:nvSpPr>
          <p:cNvPr id="7171" name="Title 1"/>
          <p:cNvSpPr>
            <a:spLocks noGrp="1"/>
          </p:cNvSpPr>
          <p:nvPr>
            <p:ph type="title"/>
          </p:nvPr>
        </p:nvSpPr>
        <p:spPr bwMode="auto">
          <a:xfrm>
            <a:off x="457200" y="228600"/>
            <a:ext cx="8229600" cy="68580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t>Day 1: Recognition</a:t>
            </a:r>
          </a:p>
        </p:txBody>
      </p:sp>
      <p:sp>
        <p:nvSpPr>
          <p:cNvPr id="7172" name="Content Placeholder 2"/>
          <p:cNvSpPr>
            <a:spLocks noGrp="1"/>
          </p:cNvSpPr>
          <p:nvPr>
            <p:ph idx="1"/>
          </p:nvPr>
        </p:nvSpPr>
        <p:spPr>
          <a:xfrm>
            <a:off x="457200" y="1143000"/>
            <a:ext cx="8229600" cy="5257800"/>
          </a:xfrm>
        </p:spPr>
        <p:txBody>
          <a:bodyPr/>
          <a:lstStyle/>
          <a:p>
            <a:pPr>
              <a:spcBef>
                <a:spcPts val="1800"/>
              </a:spcBef>
            </a:pPr>
            <a:r>
              <a:rPr lang="en-US" sz="2800" smtClean="0"/>
              <a:t>The security guard approaches the building maintenance room and observes a broken lock, suggesting forced entry</a:t>
            </a:r>
          </a:p>
          <a:p>
            <a:pPr>
              <a:spcBef>
                <a:spcPts val="1800"/>
              </a:spcBef>
            </a:pPr>
            <a:r>
              <a:rPr lang="en-US" sz="2800" smtClean="0"/>
              <a:t>Unsure if anything suspicious occurred, the security guard contacts building maintenance</a:t>
            </a:r>
          </a:p>
          <a:p>
            <a:pPr marL="2863850" lvl="1" indent="-404813">
              <a:spcBef>
                <a:spcPts val="1800"/>
              </a:spcBef>
              <a:buFont typeface="Arial" charset="0"/>
              <a:buChar char="•"/>
            </a:pPr>
            <a:r>
              <a:rPr lang="en-US" sz="2600" smtClean="0"/>
              <a:t>Building maintenance explains that the room houses access to the Convention Center’s main ventilation system, which has been experiencing difficulties the last few hours</a:t>
            </a:r>
          </a:p>
        </p:txBody>
      </p:sp>
      <p:sp>
        <p:nvSpPr>
          <p:cNvPr id="7" name="Slide Number Placeholder 6"/>
          <p:cNvSpPr>
            <a:spLocks noGrp="1"/>
          </p:cNvSpPr>
          <p:nvPr>
            <p:ph type="sldNum" sz="quarter" idx="10"/>
          </p:nvPr>
        </p:nvSpPr>
        <p:spPr/>
        <p:txBody>
          <a:bodyPr/>
          <a:lstStyle/>
          <a:p>
            <a:pPr>
              <a:defRPr/>
            </a:pPr>
            <a:fld id="{F80365D3-E3DC-40AD-B5E5-A231134C6143}" type="slidenum">
              <a:rPr lang="en-US"/>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http://t2.gstatic.com/images?q=tbn:EzzeRD_7J7nUKM:b"/>
          <p:cNvPicPr>
            <a:picLocks noChangeAspect="1" noChangeArrowheads="1"/>
          </p:cNvPicPr>
          <p:nvPr/>
        </p:nvPicPr>
        <p:blipFill>
          <a:blip r:embed="rId2" cstate="print"/>
          <a:srcRect/>
          <a:stretch>
            <a:fillRect/>
          </a:stretch>
        </p:blipFill>
        <p:spPr bwMode="auto">
          <a:xfrm rot="300000">
            <a:off x="7238984" y="4572017"/>
            <a:ext cx="1828800" cy="1828800"/>
          </a:xfrm>
          <a:prstGeom prst="rect">
            <a:avLst/>
          </a:prstGeom>
          <a:noFill/>
          <a:ln w="9525">
            <a:noFill/>
            <a:miter lim="800000"/>
            <a:headEnd/>
            <a:tailEnd/>
          </a:ln>
        </p:spPr>
      </p:pic>
      <p:sp>
        <p:nvSpPr>
          <p:cNvPr id="8195" name="Title 1"/>
          <p:cNvSpPr>
            <a:spLocks noGrp="1"/>
          </p:cNvSpPr>
          <p:nvPr>
            <p:ph type="title"/>
          </p:nvPr>
        </p:nvSpPr>
        <p:spPr bwMode="auto">
          <a:xfrm>
            <a:off x="533400" y="350838"/>
            <a:ext cx="8229600" cy="868362"/>
          </a:xfrm>
          <a:noFill/>
          <a:ln>
            <a:miter lim="800000"/>
            <a:headEnd/>
            <a:tailEnd/>
          </a:ln>
        </p:spPr>
        <p:txBody>
          <a:bodyPr vert="horz" wrap="square" lIns="91440" tIns="45720" rIns="91440" bIns="45720" numCol="1" anchor="t" anchorCtr="0" compatLnSpc="1">
            <a:prstTxWarp prst="textNoShape">
              <a:avLst/>
            </a:prstTxWarp>
          </a:bodyPr>
          <a:lstStyle/>
          <a:p>
            <a:r>
              <a:rPr lang="en-US" sz="4000" smtClean="0"/>
              <a:t>Day 1: Alerting Authorities</a:t>
            </a:r>
          </a:p>
        </p:txBody>
      </p:sp>
      <p:sp>
        <p:nvSpPr>
          <p:cNvPr id="8196" name="Content Placeholder 2"/>
          <p:cNvSpPr>
            <a:spLocks noGrp="1"/>
          </p:cNvSpPr>
          <p:nvPr>
            <p:ph idx="1"/>
          </p:nvPr>
        </p:nvSpPr>
        <p:spPr>
          <a:xfrm>
            <a:off x="457200" y="2103438"/>
            <a:ext cx="8229600" cy="3611562"/>
          </a:xfrm>
        </p:spPr>
        <p:txBody>
          <a:bodyPr/>
          <a:lstStyle/>
          <a:p>
            <a:r>
              <a:rPr lang="en-US" smtClean="0"/>
              <a:t>The security guard contacts her supervisor, who agrees that law enforcement officials should be notified</a:t>
            </a:r>
          </a:p>
          <a:p>
            <a:pPr>
              <a:spcBef>
                <a:spcPct val="0"/>
              </a:spcBef>
            </a:pPr>
            <a:endParaRPr lang="en-US" smtClean="0"/>
          </a:p>
          <a:p>
            <a:r>
              <a:rPr lang="en-US" smtClean="0"/>
              <a:t>Building maintenance notices an unmarked aerosol can in the trash</a:t>
            </a:r>
          </a:p>
        </p:txBody>
      </p:sp>
      <p:pic>
        <p:nvPicPr>
          <p:cNvPr id="8197" name="Picture 2"/>
          <p:cNvPicPr>
            <a:picLocks noChangeAspect="1" noChangeArrowheads="1"/>
          </p:cNvPicPr>
          <p:nvPr/>
        </p:nvPicPr>
        <p:blipFill>
          <a:blip r:embed="rId3" cstate="print"/>
          <a:srcRect/>
          <a:stretch>
            <a:fillRect/>
          </a:stretch>
        </p:blipFill>
        <p:spPr bwMode="auto">
          <a:xfrm>
            <a:off x="0" y="0"/>
            <a:ext cx="1600200" cy="1600200"/>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pPr>
              <a:defRPr/>
            </a:pPr>
            <a:fld id="{3985C4AF-3076-4A78-BD41-1014DBB42D34}" type="slidenum">
              <a:rPr lang="en-US"/>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36" descr="anthrax_spores1"/>
          <p:cNvPicPr>
            <a:picLocks noChangeAspect="1" noChangeArrowheads="1"/>
          </p:cNvPicPr>
          <p:nvPr/>
        </p:nvPicPr>
        <p:blipFill>
          <a:blip r:embed="rId3" cstate="print"/>
          <a:srcRect/>
          <a:stretch>
            <a:fillRect/>
          </a:stretch>
        </p:blipFill>
        <p:spPr bwMode="auto">
          <a:xfrm>
            <a:off x="0" y="5788025"/>
            <a:ext cx="1371600" cy="1069975"/>
          </a:xfrm>
          <a:prstGeom prst="rect">
            <a:avLst/>
          </a:prstGeom>
          <a:noFill/>
          <a:ln w="9525">
            <a:noFill/>
            <a:miter lim="800000"/>
            <a:headEnd/>
            <a:tailEnd/>
          </a:ln>
        </p:spPr>
      </p:pic>
      <p:sp>
        <p:nvSpPr>
          <p:cNvPr id="9219" name="Title 1"/>
          <p:cNvSpPr>
            <a:spLocks noGrp="1"/>
          </p:cNvSpPr>
          <p:nvPr>
            <p:ph type="title"/>
          </p:nvPr>
        </p:nvSpPr>
        <p:spPr bwMode="auto">
          <a:xfrm>
            <a:off x="457200" y="274638"/>
            <a:ext cx="8229600" cy="715962"/>
          </a:xfrm>
          <a:noFill/>
          <a:ln>
            <a:miter lim="800000"/>
            <a:headEnd/>
            <a:tailEnd/>
          </a:ln>
        </p:spPr>
        <p:txBody>
          <a:bodyPr vert="horz" wrap="square" lIns="91440" tIns="45720" rIns="91440" bIns="45720" numCol="1" anchor="t" anchorCtr="0" compatLnSpc="1">
            <a:prstTxWarp prst="textNoShape">
              <a:avLst/>
            </a:prstTxWarp>
          </a:bodyPr>
          <a:lstStyle/>
          <a:p>
            <a:r>
              <a:rPr lang="en-US" sz="4000" smtClean="0"/>
              <a:t>Day 1: Public Health Alerted</a:t>
            </a:r>
          </a:p>
        </p:txBody>
      </p:sp>
      <p:sp>
        <p:nvSpPr>
          <p:cNvPr id="9220" name="Content Placeholder 2"/>
          <p:cNvSpPr>
            <a:spLocks noGrp="1"/>
          </p:cNvSpPr>
          <p:nvPr>
            <p:ph idx="1"/>
          </p:nvPr>
        </p:nvSpPr>
        <p:spPr>
          <a:xfrm>
            <a:off x="457200" y="1066800"/>
            <a:ext cx="8229600" cy="5029200"/>
          </a:xfrm>
        </p:spPr>
        <p:txBody>
          <a:bodyPr>
            <a:normAutofit/>
          </a:bodyPr>
          <a:lstStyle/>
          <a:p>
            <a:pPr>
              <a:spcBef>
                <a:spcPts val="1200"/>
              </a:spcBef>
            </a:pPr>
            <a:r>
              <a:rPr lang="en-US" sz="2400" dirty="0" smtClean="0"/>
              <a:t>Law enforcement notifies the local public health department and it immediately authorizes testing at the DOH lab</a:t>
            </a:r>
          </a:p>
          <a:p>
            <a:pPr>
              <a:spcBef>
                <a:spcPts val="1200"/>
              </a:spcBef>
            </a:pPr>
            <a:r>
              <a:rPr lang="en-US" sz="2400" dirty="0" smtClean="0"/>
              <a:t>The lab test returns with a presumptive positive finding for anthrax</a:t>
            </a:r>
          </a:p>
          <a:p>
            <a:pPr>
              <a:spcBef>
                <a:spcPts val="1200"/>
              </a:spcBef>
            </a:pPr>
            <a:r>
              <a:rPr lang="en-US" sz="2400" dirty="0" smtClean="0"/>
              <a:t>A team is dispatched to the site to conduct further environmental testing</a:t>
            </a:r>
          </a:p>
          <a:p>
            <a:pPr lvl="1">
              <a:spcBef>
                <a:spcPts val="1200"/>
              </a:spcBef>
              <a:buFont typeface="Arial" charset="0"/>
              <a:buChar char="•"/>
            </a:pPr>
            <a:r>
              <a:rPr lang="en-US" sz="2400" dirty="0" smtClean="0"/>
              <a:t>The discarded aerosol can is collected for testing</a:t>
            </a:r>
          </a:p>
          <a:p>
            <a:pPr lvl="1">
              <a:spcBef>
                <a:spcPts val="1200"/>
              </a:spcBef>
              <a:buFont typeface="Arial" charset="0"/>
              <a:buChar char="•"/>
            </a:pPr>
            <a:r>
              <a:rPr lang="en-US" sz="2400" dirty="0" smtClean="0"/>
              <a:t>Samples of the agent, taken from around and in the ventilation system, are collected for more sensitive and specific confirmatory testing at the state lab. Results will take 1-2 days.</a:t>
            </a:r>
          </a:p>
          <a:p>
            <a:endParaRPr lang="en-US" sz="2400" dirty="0" smtClean="0"/>
          </a:p>
          <a:p>
            <a:endParaRPr lang="en-US" sz="2400" dirty="0" smtClean="0"/>
          </a:p>
        </p:txBody>
      </p:sp>
      <p:sp>
        <p:nvSpPr>
          <p:cNvPr id="9221" name="Rectangle 6"/>
          <p:cNvSpPr>
            <a:spLocks noChangeArrowheads="1"/>
          </p:cNvSpPr>
          <p:nvPr/>
        </p:nvSpPr>
        <p:spPr bwMode="auto">
          <a:xfrm>
            <a:off x="1371600" y="6396038"/>
            <a:ext cx="2209800" cy="461962"/>
          </a:xfrm>
          <a:prstGeom prst="rect">
            <a:avLst/>
          </a:prstGeom>
          <a:noFill/>
          <a:ln w="9525">
            <a:noFill/>
            <a:miter lim="800000"/>
            <a:headEnd/>
            <a:tailEnd/>
          </a:ln>
        </p:spPr>
        <p:txBody>
          <a:bodyPr>
            <a:spAutoFit/>
          </a:bodyPr>
          <a:lstStyle/>
          <a:p>
            <a:r>
              <a:rPr lang="en-US" sz="1200" i="1"/>
              <a:t>Bacillus anthracis</a:t>
            </a:r>
            <a:r>
              <a:rPr lang="en-US" sz="1200"/>
              <a:t> </a:t>
            </a:r>
          </a:p>
          <a:p>
            <a:r>
              <a:rPr lang="en-US" sz="1200"/>
              <a:t>Image source: CDC</a:t>
            </a:r>
          </a:p>
        </p:txBody>
      </p:sp>
      <p:sp>
        <p:nvSpPr>
          <p:cNvPr id="7" name="Slide Number Placeholder 6"/>
          <p:cNvSpPr>
            <a:spLocks noGrp="1"/>
          </p:cNvSpPr>
          <p:nvPr>
            <p:ph type="sldNum" sz="quarter" idx="10"/>
          </p:nvPr>
        </p:nvSpPr>
        <p:spPr/>
        <p:txBody>
          <a:bodyPr/>
          <a:lstStyle/>
          <a:p>
            <a:pPr>
              <a:defRPr/>
            </a:pPr>
            <a:fld id="{7D9B4E0B-498D-4CE4-BBC3-566E13F203CD}" type="slidenum">
              <a:rPr lang="en-US"/>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304800" y="274638"/>
            <a:ext cx="8610600" cy="868362"/>
          </a:xfrm>
          <a:noFill/>
          <a:ln>
            <a:miter lim="800000"/>
            <a:headEnd/>
            <a:tailEnd/>
          </a:ln>
        </p:spPr>
        <p:txBody>
          <a:bodyPr vert="horz" wrap="square" lIns="91440" tIns="45720" rIns="91440" bIns="45720" numCol="1" anchor="t" anchorCtr="0" compatLnSpc="1">
            <a:prstTxWarp prst="textNoShape">
              <a:avLst/>
            </a:prstTxWarp>
          </a:bodyPr>
          <a:lstStyle/>
          <a:p>
            <a:r>
              <a:rPr lang="en-US" sz="4000" smtClean="0"/>
              <a:t>Day 1: Initial Response Discussion</a:t>
            </a:r>
          </a:p>
        </p:txBody>
      </p:sp>
      <p:sp>
        <p:nvSpPr>
          <p:cNvPr id="10243" name="Content Placeholder 2"/>
          <p:cNvSpPr>
            <a:spLocks noGrp="1"/>
          </p:cNvSpPr>
          <p:nvPr>
            <p:ph idx="1"/>
          </p:nvPr>
        </p:nvSpPr>
        <p:spPr>
          <a:xfrm>
            <a:off x="457200" y="1447800"/>
            <a:ext cx="8229600" cy="4953000"/>
          </a:xfrm>
        </p:spPr>
        <p:txBody>
          <a:bodyPr/>
          <a:lstStyle/>
          <a:p>
            <a:pPr>
              <a:lnSpc>
                <a:spcPct val="90000"/>
              </a:lnSpc>
              <a:spcBef>
                <a:spcPct val="0"/>
              </a:spcBef>
            </a:pPr>
            <a:r>
              <a:rPr lang="en-US" sz="2400" dirty="0" smtClean="0"/>
              <a:t>Local health department directs implementation of mass dispensing plans.</a:t>
            </a:r>
          </a:p>
          <a:p>
            <a:pPr>
              <a:lnSpc>
                <a:spcPct val="90000"/>
              </a:lnSpc>
              <a:spcBef>
                <a:spcPct val="0"/>
              </a:spcBef>
              <a:buFontTx/>
              <a:buNone/>
            </a:pPr>
            <a:endParaRPr lang="en-US" sz="2400" dirty="0" smtClean="0"/>
          </a:p>
          <a:p>
            <a:pPr>
              <a:lnSpc>
                <a:spcPct val="90000"/>
              </a:lnSpc>
              <a:spcBef>
                <a:spcPct val="0"/>
              </a:spcBef>
            </a:pPr>
            <a:r>
              <a:rPr lang="en-US" sz="2400" dirty="0" smtClean="0"/>
              <a:t>Pharmacies are requested by the health department to mobilize for mass prophylaxis of the public in response to this event</a:t>
            </a:r>
          </a:p>
          <a:p>
            <a:pPr>
              <a:lnSpc>
                <a:spcPct val="90000"/>
              </a:lnSpc>
              <a:spcBef>
                <a:spcPct val="0"/>
              </a:spcBef>
              <a:buFontTx/>
              <a:buNone/>
            </a:pPr>
            <a:endParaRPr lang="en-US" sz="2400" dirty="0" smtClean="0"/>
          </a:p>
          <a:p>
            <a:pPr>
              <a:lnSpc>
                <a:spcPct val="90000"/>
              </a:lnSpc>
              <a:spcBef>
                <a:spcPct val="0"/>
              </a:spcBef>
            </a:pPr>
            <a:r>
              <a:rPr lang="en-US" sz="2400" dirty="0" smtClean="0"/>
              <a:t>The targeted size of the population for mass prophylaxis is about 70,000 persons</a:t>
            </a:r>
          </a:p>
          <a:p>
            <a:pPr>
              <a:lnSpc>
                <a:spcPct val="90000"/>
              </a:lnSpc>
              <a:spcBef>
                <a:spcPct val="0"/>
              </a:spcBef>
            </a:pPr>
            <a:endParaRPr lang="en-US" sz="2400" dirty="0" smtClean="0"/>
          </a:p>
          <a:p>
            <a:pPr>
              <a:lnSpc>
                <a:spcPct val="90000"/>
              </a:lnSpc>
              <a:spcBef>
                <a:spcPct val="0"/>
              </a:spcBef>
            </a:pPr>
            <a:endParaRPr lang="en-US" sz="2400" dirty="0" smtClean="0"/>
          </a:p>
        </p:txBody>
      </p:sp>
      <p:pic>
        <p:nvPicPr>
          <p:cNvPr id="10244" name="Picture 6" descr="anthcov"/>
          <p:cNvPicPr>
            <a:picLocks noChangeAspect="1" noChangeArrowheads="1"/>
          </p:cNvPicPr>
          <p:nvPr/>
        </p:nvPicPr>
        <p:blipFill>
          <a:blip r:embed="rId3" cstate="print"/>
          <a:srcRect/>
          <a:stretch>
            <a:fillRect/>
          </a:stretch>
        </p:blipFill>
        <p:spPr bwMode="auto">
          <a:xfrm rot="-360000">
            <a:off x="6649702" y="4590032"/>
            <a:ext cx="1905000" cy="1946275"/>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pPr>
              <a:defRPr/>
            </a:pPr>
            <a:r>
              <a:rPr lang="en-US" dirty="0"/>
              <a:t>12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www.kenvanegdom.com/images/photos_016_01.jpg"/>
          <p:cNvPicPr>
            <a:picLocks noChangeAspect="1" noChangeArrowheads="1"/>
          </p:cNvPicPr>
          <p:nvPr/>
        </p:nvPicPr>
        <p:blipFill>
          <a:blip r:embed="rId2" cstate="print"/>
          <a:srcRect/>
          <a:stretch>
            <a:fillRect/>
          </a:stretch>
        </p:blipFill>
        <p:spPr bwMode="auto">
          <a:xfrm>
            <a:off x="5334000" y="381000"/>
            <a:ext cx="3352800" cy="2514600"/>
          </a:xfrm>
          <a:prstGeom prst="rect">
            <a:avLst/>
          </a:prstGeom>
          <a:noFill/>
        </p:spPr>
      </p:pic>
      <p:pic>
        <p:nvPicPr>
          <p:cNvPr id="102404" name="Picture 4" descr="http://www.thedailygreen.com/cm/thedailygreen/images/h9/aerial-lewis-county-lg.jpg"/>
          <p:cNvPicPr>
            <a:picLocks noChangeAspect="1" noChangeArrowheads="1"/>
          </p:cNvPicPr>
          <p:nvPr/>
        </p:nvPicPr>
        <p:blipFill>
          <a:blip r:embed="rId3" cstate="print"/>
          <a:srcRect/>
          <a:stretch>
            <a:fillRect/>
          </a:stretch>
        </p:blipFill>
        <p:spPr bwMode="auto">
          <a:xfrm>
            <a:off x="5334000" y="3004930"/>
            <a:ext cx="3373967" cy="2640497"/>
          </a:xfrm>
          <a:prstGeom prst="rect">
            <a:avLst/>
          </a:prstGeom>
          <a:noFill/>
        </p:spPr>
      </p:pic>
      <p:sp>
        <p:nvSpPr>
          <p:cNvPr id="6" name="Content Placeholder 5"/>
          <p:cNvSpPr>
            <a:spLocks noGrp="1"/>
          </p:cNvSpPr>
          <p:nvPr>
            <p:ph idx="1"/>
          </p:nvPr>
        </p:nvSpPr>
        <p:spPr>
          <a:xfrm>
            <a:off x="533400" y="1066800"/>
            <a:ext cx="3733800" cy="4525963"/>
          </a:xfrm>
        </p:spPr>
        <p:txBody>
          <a:bodyPr>
            <a:normAutofit fontScale="92500" lnSpcReduction="10000"/>
          </a:bodyPr>
          <a:lstStyle/>
          <a:p>
            <a:r>
              <a:rPr lang="en-US" dirty="0" smtClean="0"/>
              <a:t>“Twenty miles of Interstate 5 in Lewis County were closed and the state expected to close another stretch of the freeway north of the Puyallup River Bridge near Fife.” (01/08/2010)</a:t>
            </a:r>
            <a:endParaRPr lang="en-US" dirty="0"/>
          </a:p>
        </p:txBody>
      </p:sp>
      <p:sp>
        <p:nvSpPr>
          <p:cNvPr id="7" name="TextBox 6"/>
          <p:cNvSpPr txBox="1"/>
          <p:nvPr/>
        </p:nvSpPr>
        <p:spPr>
          <a:xfrm>
            <a:off x="6248400" y="5943600"/>
            <a:ext cx="1962076" cy="369332"/>
          </a:xfrm>
          <a:prstGeom prst="rect">
            <a:avLst/>
          </a:prstGeom>
          <a:noFill/>
        </p:spPr>
        <p:txBody>
          <a:bodyPr wrap="none" rtlCol="0">
            <a:spAutoFit/>
          </a:bodyPr>
          <a:lstStyle/>
          <a:p>
            <a:r>
              <a:rPr lang="en-US" dirty="0" smtClean="0"/>
              <a:t>Pictures from 2007</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274638"/>
            <a:ext cx="8229600" cy="792162"/>
          </a:xfrm>
          <a:noFill/>
          <a:ln>
            <a:miter lim="800000"/>
            <a:headEnd/>
            <a:tailEnd/>
          </a:ln>
        </p:spPr>
        <p:txBody>
          <a:bodyPr vert="horz" wrap="square" lIns="91440" tIns="45720" rIns="91440" bIns="45720" numCol="1" anchor="t" anchorCtr="0" compatLnSpc="1">
            <a:prstTxWarp prst="textNoShape">
              <a:avLst/>
            </a:prstTxWarp>
          </a:bodyPr>
          <a:lstStyle/>
          <a:p>
            <a:r>
              <a:rPr lang="en-US" sz="4000" smtClean="0"/>
              <a:t>Day 1:  Discussion Questions</a:t>
            </a:r>
          </a:p>
        </p:txBody>
      </p:sp>
      <p:sp>
        <p:nvSpPr>
          <p:cNvPr id="11267" name="Content Placeholder 2"/>
          <p:cNvSpPr>
            <a:spLocks noGrp="1"/>
          </p:cNvSpPr>
          <p:nvPr>
            <p:ph idx="1"/>
          </p:nvPr>
        </p:nvSpPr>
        <p:spPr>
          <a:xfrm>
            <a:off x="457200" y="1341438"/>
            <a:ext cx="8229600" cy="5059362"/>
          </a:xfrm>
        </p:spPr>
        <p:txBody>
          <a:bodyPr/>
          <a:lstStyle/>
          <a:p>
            <a:pPr marL="514350" indent="-514350">
              <a:spcBef>
                <a:spcPct val="0"/>
              </a:spcBef>
              <a:buFontTx/>
              <a:buAutoNum type="arabicPeriod"/>
            </a:pPr>
            <a:r>
              <a:rPr lang="en-US" sz="2800" dirty="0" smtClean="0"/>
              <a:t>What is the preferred method of communicating with the pharmacy community in assisting with providing antibiotics for mass prophylaxis?</a:t>
            </a:r>
          </a:p>
          <a:p>
            <a:pPr marL="514350" indent="-514350">
              <a:spcBef>
                <a:spcPct val="0"/>
              </a:spcBef>
              <a:buFontTx/>
              <a:buAutoNum type="arabicPeriod"/>
            </a:pPr>
            <a:endParaRPr lang="en-US" sz="2800" dirty="0" smtClean="0"/>
          </a:p>
          <a:p>
            <a:pPr marL="514350" indent="-514350">
              <a:spcBef>
                <a:spcPct val="0"/>
              </a:spcBef>
              <a:buFontTx/>
              <a:buAutoNum type="arabicPeriod"/>
            </a:pPr>
            <a:r>
              <a:rPr lang="en-US" sz="2800" dirty="0" smtClean="0"/>
              <a:t>How would having an agreement in place assist in providing mass prophylaxis to the community?</a:t>
            </a:r>
          </a:p>
        </p:txBody>
      </p:sp>
      <p:sp>
        <p:nvSpPr>
          <p:cNvPr id="5" name="Slide Number Placeholder 4"/>
          <p:cNvSpPr>
            <a:spLocks noGrp="1"/>
          </p:cNvSpPr>
          <p:nvPr>
            <p:ph type="sldNum" sz="quarter" idx="10"/>
          </p:nvPr>
        </p:nvSpPr>
        <p:spPr/>
        <p:txBody>
          <a:bodyPr/>
          <a:lstStyle/>
          <a:p>
            <a:pPr>
              <a:defRPr/>
            </a:pPr>
            <a:fld id="{72C383F5-1E13-4BA3-AF11-5552689BC4D8}" type="slidenum">
              <a:rPr lang="en-US"/>
              <a:pPr>
                <a:defRPr/>
              </a:pPr>
              <a:t>40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2"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57200" y="274638"/>
            <a:ext cx="8229600" cy="792162"/>
          </a:xfrm>
          <a:noFill/>
          <a:ln>
            <a:miter lim="800000"/>
            <a:headEnd/>
            <a:tailEnd/>
          </a:ln>
        </p:spPr>
        <p:txBody>
          <a:bodyPr vert="horz" wrap="square" lIns="91440" tIns="45720" rIns="91440" bIns="45720" numCol="1" anchor="t" anchorCtr="0" compatLnSpc="1">
            <a:prstTxWarp prst="textNoShape">
              <a:avLst/>
            </a:prstTxWarp>
          </a:bodyPr>
          <a:lstStyle/>
          <a:p>
            <a:r>
              <a:rPr lang="en-US" sz="4000" smtClean="0"/>
              <a:t>Day 2: Anthrax Confirmed</a:t>
            </a:r>
          </a:p>
        </p:txBody>
      </p:sp>
      <p:sp>
        <p:nvSpPr>
          <p:cNvPr id="12291" name="Content Placeholder 2"/>
          <p:cNvSpPr>
            <a:spLocks noGrp="1"/>
          </p:cNvSpPr>
          <p:nvPr>
            <p:ph idx="1"/>
          </p:nvPr>
        </p:nvSpPr>
        <p:spPr>
          <a:xfrm>
            <a:off x="304800" y="1219200"/>
            <a:ext cx="8610600" cy="4983163"/>
          </a:xfrm>
        </p:spPr>
        <p:txBody>
          <a:bodyPr/>
          <a:lstStyle/>
          <a:p>
            <a:pPr>
              <a:spcBef>
                <a:spcPts val="1200"/>
              </a:spcBef>
            </a:pPr>
            <a:r>
              <a:rPr lang="en-US" sz="2800" dirty="0" smtClean="0"/>
              <a:t>The state lab confirms anthrax as the substance released</a:t>
            </a:r>
          </a:p>
          <a:p>
            <a:pPr>
              <a:spcBef>
                <a:spcPts val="1200"/>
              </a:spcBef>
            </a:pPr>
            <a:r>
              <a:rPr lang="en-US" sz="2800" dirty="0" smtClean="0"/>
              <a:t>The Emergency Operations Center (EOC) and the public health emergency operations plan are activated</a:t>
            </a:r>
          </a:p>
          <a:p>
            <a:pPr>
              <a:spcBef>
                <a:spcPts val="1200"/>
              </a:spcBef>
            </a:pPr>
            <a:r>
              <a:rPr lang="en-US" sz="2800" dirty="0" smtClean="0"/>
              <a:t>Mass dispensing operations for post-exposure prophylaxis (antibiotics and vaccine) are implemented</a:t>
            </a:r>
          </a:p>
          <a:p>
            <a:endParaRPr lang="en-US" sz="2800" dirty="0" smtClean="0"/>
          </a:p>
          <a:p>
            <a:endParaRPr lang="en-US" dirty="0" smtClean="0"/>
          </a:p>
        </p:txBody>
      </p:sp>
      <p:pic>
        <p:nvPicPr>
          <p:cNvPr id="4" name="Picture 4" descr="anthrax lab"/>
          <p:cNvPicPr>
            <a:picLocks noChangeAspect="1" noChangeArrowheads="1"/>
          </p:cNvPicPr>
          <p:nvPr/>
        </p:nvPicPr>
        <p:blipFill>
          <a:blip r:embed="rId3" cstate="print"/>
          <a:srcRect/>
          <a:stretch>
            <a:fillRect/>
          </a:stretch>
        </p:blipFill>
        <p:spPr bwMode="auto">
          <a:xfrm>
            <a:off x="533400" y="5118100"/>
            <a:ext cx="2160588" cy="1587500"/>
          </a:xfrm>
          <a:prstGeom prst="rect">
            <a:avLst/>
          </a:prstGeom>
          <a:noFill/>
          <a:ln w="9525">
            <a:noFill/>
            <a:miter lim="800000"/>
            <a:headEnd/>
            <a:tailEnd/>
          </a:ln>
        </p:spPr>
      </p:pic>
      <p:pic>
        <p:nvPicPr>
          <p:cNvPr id="5" name="Picture 8" descr="lab_tech_1"/>
          <p:cNvPicPr>
            <a:picLocks noChangeAspect="1" noChangeArrowheads="1"/>
          </p:cNvPicPr>
          <p:nvPr/>
        </p:nvPicPr>
        <p:blipFill>
          <a:blip r:embed="rId4" cstate="print"/>
          <a:srcRect/>
          <a:stretch>
            <a:fillRect/>
          </a:stretch>
        </p:blipFill>
        <p:spPr bwMode="auto">
          <a:xfrm>
            <a:off x="7666038" y="0"/>
            <a:ext cx="1477962" cy="1219200"/>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pPr>
              <a:defRPr/>
            </a:pPr>
            <a:fld id="{CC5D3F4F-5C70-4964-868A-3AE0856294D5}" type="slidenum">
              <a:rPr lang="en-US"/>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457200" y="274638"/>
            <a:ext cx="8458200" cy="715962"/>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t>Day 2: Discussion Questions</a:t>
            </a:r>
          </a:p>
        </p:txBody>
      </p:sp>
      <p:sp>
        <p:nvSpPr>
          <p:cNvPr id="13315" name="Content Placeholder 2"/>
          <p:cNvSpPr>
            <a:spLocks noGrp="1"/>
          </p:cNvSpPr>
          <p:nvPr>
            <p:ph idx="1"/>
          </p:nvPr>
        </p:nvSpPr>
        <p:spPr>
          <a:xfrm>
            <a:off x="457200" y="1219200"/>
            <a:ext cx="8229600" cy="5257800"/>
          </a:xfrm>
        </p:spPr>
        <p:txBody>
          <a:bodyPr/>
          <a:lstStyle/>
          <a:p>
            <a:pPr marL="514350" indent="-514350">
              <a:spcBef>
                <a:spcPct val="0"/>
              </a:spcBef>
              <a:buFontTx/>
              <a:buAutoNum type="arabicPeriod"/>
            </a:pPr>
            <a:r>
              <a:rPr lang="en-US" sz="2800" dirty="0" smtClean="0"/>
              <a:t>How would you decide which pharmacies/pharmacists to contact? </a:t>
            </a:r>
          </a:p>
          <a:p>
            <a:pPr marL="514350" indent="-514350">
              <a:spcBef>
                <a:spcPct val="0"/>
              </a:spcBef>
              <a:buFontTx/>
              <a:buAutoNum type="arabicPeriod"/>
            </a:pPr>
            <a:endParaRPr lang="en-US" sz="2800" dirty="0" smtClean="0"/>
          </a:p>
          <a:p>
            <a:pPr marL="514350" indent="-514350">
              <a:spcBef>
                <a:spcPct val="0"/>
              </a:spcBef>
              <a:buFontTx/>
              <a:buNone/>
            </a:pPr>
            <a:endParaRPr lang="en-US" sz="2800" dirty="0" smtClean="0"/>
          </a:p>
          <a:p>
            <a:pPr marL="514350" indent="-514350">
              <a:buFontTx/>
              <a:buNone/>
            </a:pPr>
            <a:endParaRPr lang="en-US" dirty="0" smtClean="0"/>
          </a:p>
        </p:txBody>
      </p:sp>
      <p:sp>
        <p:nvSpPr>
          <p:cNvPr id="5" name="Slide Number Placeholder 4"/>
          <p:cNvSpPr>
            <a:spLocks noGrp="1"/>
          </p:cNvSpPr>
          <p:nvPr>
            <p:ph type="sldNum" sz="quarter" idx="10"/>
          </p:nvPr>
        </p:nvSpPr>
        <p:spPr/>
        <p:txBody>
          <a:bodyPr/>
          <a:lstStyle/>
          <a:p>
            <a:pPr>
              <a:defRPr/>
            </a:pPr>
            <a:fld id="{8E5DF389-ED95-406B-A2B0-97AED8A048C5}" type="slidenum">
              <a:rPr lang="en-US"/>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l="19592" t="3735" r="24490" b="3735"/>
          <a:stretch>
            <a:fillRect/>
          </a:stretch>
        </p:blipFill>
        <p:spPr bwMode="auto">
          <a:xfrm>
            <a:off x="7924800" y="4953000"/>
            <a:ext cx="690409" cy="1600200"/>
          </a:xfrm>
          <a:prstGeom prst="rect">
            <a:avLst/>
          </a:prstGeom>
          <a:noFill/>
          <a:ln w="9525">
            <a:noFill/>
            <a:miter lim="800000"/>
            <a:headEnd/>
            <a:tailEnd/>
          </a:ln>
        </p:spPr>
      </p:pic>
      <p:sp>
        <p:nvSpPr>
          <p:cNvPr id="14339" name="Title 1"/>
          <p:cNvSpPr>
            <a:spLocks noGrp="1"/>
          </p:cNvSpPr>
          <p:nvPr>
            <p:ph type="title"/>
          </p:nvPr>
        </p:nvSpPr>
        <p:spPr bwMode="auto">
          <a:xfrm>
            <a:off x="0" y="274638"/>
            <a:ext cx="9144000" cy="715962"/>
          </a:xfrm>
          <a:noFill/>
          <a:ln>
            <a:miter lim="800000"/>
            <a:headEnd/>
            <a:tailEnd/>
          </a:ln>
        </p:spPr>
        <p:txBody>
          <a:bodyPr vert="horz" wrap="square" lIns="91440" tIns="45720" rIns="91440" bIns="45720" numCol="1" anchor="t" anchorCtr="0" compatLnSpc="1">
            <a:prstTxWarp prst="textNoShape">
              <a:avLst/>
            </a:prstTxWarp>
          </a:bodyPr>
          <a:lstStyle/>
          <a:p>
            <a:r>
              <a:rPr lang="en-US" sz="4000" smtClean="0"/>
              <a:t>Day 2: Activation</a:t>
            </a:r>
          </a:p>
        </p:txBody>
      </p:sp>
      <p:sp>
        <p:nvSpPr>
          <p:cNvPr id="14340" name="Content Placeholder 2"/>
          <p:cNvSpPr>
            <a:spLocks noGrp="1"/>
          </p:cNvSpPr>
          <p:nvPr>
            <p:ph idx="1"/>
          </p:nvPr>
        </p:nvSpPr>
        <p:spPr>
          <a:xfrm>
            <a:off x="457200" y="1219200"/>
            <a:ext cx="8229600" cy="5257800"/>
          </a:xfrm>
        </p:spPr>
        <p:txBody>
          <a:bodyPr/>
          <a:lstStyle/>
          <a:p>
            <a:pPr>
              <a:spcBef>
                <a:spcPts val="1800"/>
              </a:spcBef>
            </a:pPr>
            <a:r>
              <a:rPr lang="en-US" sz="2800" dirty="0" smtClean="0"/>
              <a:t>The collaborative drug therapy agreement for antibiotics (ciprofloxacin, </a:t>
            </a:r>
            <a:r>
              <a:rPr lang="en-US" sz="2800" dirty="0" err="1" smtClean="0"/>
              <a:t>doxycycline</a:t>
            </a:r>
            <a:r>
              <a:rPr lang="en-US" sz="2800" dirty="0" smtClean="0"/>
              <a:t>, and penicillin) is activated</a:t>
            </a:r>
          </a:p>
          <a:p>
            <a:pPr>
              <a:spcBef>
                <a:spcPts val="1800"/>
              </a:spcBef>
            </a:pPr>
            <a:r>
              <a:rPr lang="en-US" sz="2800" dirty="0" smtClean="0"/>
              <a:t>PHSKC indicates that the FDA-approved vaccine – Bio-</a:t>
            </a:r>
            <a:r>
              <a:rPr lang="en-US" sz="2800" dirty="0" err="1" smtClean="0"/>
              <a:t>Thrax</a:t>
            </a:r>
            <a:r>
              <a:rPr lang="en-US" sz="2800" baseline="30000" dirty="0" smtClean="0"/>
              <a:t>® </a:t>
            </a:r>
            <a:r>
              <a:rPr lang="en-US" sz="2800" dirty="0" smtClean="0"/>
              <a:t>, be included in the mass prophylaxis program; it </a:t>
            </a:r>
            <a:r>
              <a:rPr lang="en-US" sz="2800" dirty="0" err="1" smtClean="0"/>
              <a:t>ontains</a:t>
            </a:r>
            <a:r>
              <a:rPr lang="en-US" sz="2800" dirty="0" smtClean="0"/>
              <a:t> no live or dead bacteria, made from a non-virulent strain of </a:t>
            </a:r>
            <a:r>
              <a:rPr lang="en-US" sz="2800" i="1" dirty="0" smtClean="0"/>
              <a:t>Bacillus </a:t>
            </a:r>
            <a:r>
              <a:rPr lang="en-US" sz="2800" i="1" dirty="0" err="1" smtClean="0"/>
              <a:t>anthracis</a:t>
            </a:r>
            <a:endParaRPr lang="en-US" sz="2800" i="1" dirty="0" smtClean="0"/>
          </a:p>
          <a:p>
            <a:pPr>
              <a:buFontTx/>
              <a:buNone/>
            </a:pPr>
            <a:endParaRPr lang="en-US" sz="2800" dirty="0" smtClean="0"/>
          </a:p>
        </p:txBody>
      </p:sp>
      <p:pic>
        <p:nvPicPr>
          <p:cNvPr id="4" name="Picture 24" descr="MPj02850350000[1]"/>
          <p:cNvPicPr>
            <a:picLocks noChangeAspect="1" noChangeArrowheads="1"/>
          </p:cNvPicPr>
          <p:nvPr/>
        </p:nvPicPr>
        <p:blipFill>
          <a:blip r:embed="rId4" cstate="print"/>
          <a:srcRect/>
          <a:stretch>
            <a:fillRect/>
          </a:stretch>
        </p:blipFill>
        <p:spPr bwMode="auto">
          <a:xfrm>
            <a:off x="0" y="0"/>
            <a:ext cx="1676400" cy="1112838"/>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pPr>
              <a:defRPr/>
            </a:pPr>
            <a:fld id="{905BDE53-3836-414C-B0CE-F47981583B90}" type="slidenum">
              <a:rPr lang="en-US"/>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228600" y="228600"/>
            <a:ext cx="8686800" cy="76200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t>Day 2: Discussion Questions (continued)</a:t>
            </a:r>
          </a:p>
        </p:txBody>
      </p:sp>
      <p:sp>
        <p:nvSpPr>
          <p:cNvPr id="15363" name="Content Placeholder 2"/>
          <p:cNvSpPr>
            <a:spLocks noGrp="1"/>
          </p:cNvSpPr>
          <p:nvPr>
            <p:ph idx="1"/>
          </p:nvPr>
        </p:nvSpPr>
        <p:spPr>
          <a:xfrm>
            <a:off x="457200" y="1143000"/>
            <a:ext cx="8229600" cy="5181600"/>
          </a:xfrm>
        </p:spPr>
        <p:txBody>
          <a:bodyPr/>
          <a:lstStyle/>
          <a:p>
            <a:pPr marL="514350" indent="-514350">
              <a:spcBef>
                <a:spcPts val="1800"/>
              </a:spcBef>
              <a:buFontTx/>
              <a:buAutoNum type="arabicPeriod"/>
            </a:pPr>
            <a:r>
              <a:rPr lang="en-US" sz="2800" dirty="0" smtClean="0"/>
              <a:t>What barriers do you foresee in working with community pharmacies? In </a:t>
            </a:r>
            <a:r>
              <a:rPr lang="en-US" sz="2800" dirty="0" smtClean="0">
                <a:solidFill>
                  <a:srgbClr val="000000"/>
                </a:solidFill>
              </a:rPr>
              <a:t>implementing mass dispensing operations in your community?</a:t>
            </a:r>
            <a:endParaRPr lang="en-US" sz="2800" dirty="0" smtClean="0"/>
          </a:p>
          <a:p>
            <a:pPr marL="514350" indent="-514350">
              <a:spcBef>
                <a:spcPts val="1800"/>
              </a:spcBef>
              <a:buFontTx/>
              <a:buAutoNum type="arabicPeriod"/>
            </a:pPr>
            <a:r>
              <a:rPr lang="en-US" sz="2800" dirty="0" smtClean="0"/>
              <a:t>How should pharmacy and your community interact during this event?</a:t>
            </a:r>
          </a:p>
          <a:p>
            <a:pPr marL="514350" indent="-514350">
              <a:spcBef>
                <a:spcPct val="0"/>
              </a:spcBef>
            </a:pPr>
            <a:endParaRPr lang="en-US" sz="2800" dirty="0" smtClean="0"/>
          </a:p>
        </p:txBody>
      </p:sp>
      <p:sp>
        <p:nvSpPr>
          <p:cNvPr id="5" name="Slide Number Placeholder 4"/>
          <p:cNvSpPr>
            <a:spLocks noGrp="1"/>
          </p:cNvSpPr>
          <p:nvPr>
            <p:ph type="sldNum" sz="quarter" idx="10"/>
          </p:nvPr>
        </p:nvSpPr>
        <p:spPr/>
        <p:txBody>
          <a:bodyPr/>
          <a:lstStyle/>
          <a:p>
            <a:pPr>
              <a:defRPr/>
            </a:pPr>
            <a:fld id="{DCA3FC77-1AB0-40BB-88C0-4EFB52C9B0C8}" type="slidenum">
              <a:rPr lang="en-US"/>
              <a:pPr>
                <a:defRPr/>
              </a:pPr>
              <a:t>44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2"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274638"/>
            <a:ext cx="8229600" cy="639762"/>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3600" smtClean="0"/>
              <a:t>Days 3-7: Mobilizing Mass Dispensing</a:t>
            </a:r>
          </a:p>
        </p:txBody>
      </p:sp>
      <p:sp>
        <p:nvSpPr>
          <p:cNvPr id="3" name="Content Placeholder 2"/>
          <p:cNvSpPr txBox="1">
            <a:spLocks/>
          </p:cNvSpPr>
          <p:nvPr/>
        </p:nvSpPr>
        <p:spPr>
          <a:xfrm>
            <a:off x="457200" y="1143000"/>
            <a:ext cx="8229600" cy="5181600"/>
          </a:xfrm>
          <a:prstGeom prst="rect">
            <a:avLst/>
          </a:prstGeom>
        </p:spPr>
        <p:txBody>
          <a:bodyPr/>
          <a:lstStyle/>
          <a:p>
            <a:pPr marL="342900" indent="-342900" eaLnBrk="0" hangingPunct="0">
              <a:spcBef>
                <a:spcPts val="1200"/>
              </a:spcBef>
              <a:buFontTx/>
              <a:buChar char="•"/>
              <a:defRPr/>
            </a:pPr>
            <a:r>
              <a:rPr lang="en-US" sz="2800" kern="0" dirty="0">
                <a:latin typeface="+mn-lt"/>
              </a:rPr>
              <a:t>A pharmacy retailer, which has multiple locations in </a:t>
            </a:r>
            <a:r>
              <a:rPr lang="en-US" sz="2800" kern="0" dirty="0" smtClean="0">
                <a:latin typeface="+mn-lt"/>
              </a:rPr>
              <a:t>the County</a:t>
            </a:r>
            <a:r>
              <a:rPr lang="en-US" sz="2800" kern="0" dirty="0">
                <a:latin typeface="+mn-lt"/>
              </a:rPr>
              <a:t>, agrees to set up mass dispensing sites at </a:t>
            </a:r>
            <a:r>
              <a:rPr lang="en-US" sz="2800" kern="0" dirty="0" smtClean="0">
                <a:latin typeface="+mn-lt"/>
              </a:rPr>
              <a:t>2 </a:t>
            </a:r>
            <a:r>
              <a:rPr lang="en-US" sz="2800" kern="0" dirty="0">
                <a:latin typeface="+mn-lt"/>
              </a:rPr>
              <a:t>of their locations</a:t>
            </a:r>
          </a:p>
          <a:p>
            <a:pPr marL="342900" indent="-342900" eaLnBrk="0" hangingPunct="0">
              <a:spcBef>
                <a:spcPts val="1200"/>
              </a:spcBef>
              <a:buFontTx/>
              <a:buChar char="•"/>
              <a:defRPr/>
            </a:pPr>
            <a:r>
              <a:rPr lang="en-US" sz="2800" kern="0" dirty="0" smtClean="0">
                <a:latin typeface="+mn-lt"/>
              </a:rPr>
              <a:t>The County and the Community’s health facility will </a:t>
            </a:r>
            <a:r>
              <a:rPr lang="en-US" sz="2800" kern="0" dirty="0">
                <a:latin typeface="+mn-lt"/>
              </a:rPr>
              <a:t>offer </a:t>
            </a:r>
            <a:r>
              <a:rPr lang="en-US" sz="2800" kern="0" dirty="0" smtClean="0">
                <a:latin typeface="+mn-lt"/>
              </a:rPr>
              <a:t>medicines and vaccines to walk-ins</a:t>
            </a:r>
            <a:endParaRPr lang="en-US" sz="2800" kern="0" dirty="0">
              <a:latin typeface="+mn-lt"/>
            </a:endParaRPr>
          </a:p>
        </p:txBody>
      </p:sp>
      <p:pic>
        <p:nvPicPr>
          <p:cNvPr id="16388" name="Picture 4"/>
          <p:cNvPicPr>
            <a:picLocks noChangeAspect="1" noChangeArrowheads="1"/>
          </p:cNvPicPr>
          <p:nvPr/>
        </p:nvPicPr>
        <p:blipFill>
          <a:blip r:embed="rId3" cstate="print"/>
          <a:srcRect/>
          <a:stretch>
            <a:fillRect/>
          </a:stretch>
        </p:blipFill>
        <p:spPr bwMode="auto">
          <a:xfrm>
            <a:off x="457200" y="4724400"/>
            <a:ext cx="3200400" cy="1470025"/>
          </a:xfrm>
          <a:prstGeom prst="rect">
            <a:avLst/>
          </a:prstGeom>
          <a:noFill/>
          <a:ln w="9525">
            <a:noFill/>
            <a:miter lim="800000"/>
            <a:headEnd/>
            <a:tailEnd/>
          </a:ln>
        </p:spPr>
      </p:pic>
      <p:pic>
        <p:nvPicPr>
          <p:cNvPr id="16389" name="Picture 6"/>
          <p:cNvPicPr>
            <a:picLocks noChangeAspect="1" noChangeArrowheads="1"/>
          </p:cNvPicPr>
          <p:nvPr/>
        </p:nvPicPr>
        <p:blipFill>
          <a:blip r:embed="rId4" cstate="print"/>
          <a:srcRect/>
          <a:stretch>
            <a:fillRect/>
          </a:stretch>
        </p:blipFill>
        <p:spPr bwMode="auto">
          <a:xfrm>
            <a:off x="6248400" y="4876800"/>
            <a:ext cx="1447800" cy="963612"/>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pPr>
              <a:defRPr/>
            </a:pPr>
            <a:fld id="{D81E8354-A693-42F3-960B-5BCEDCC4E303}" type="slidenum">
              <a:rPr lang="en-US"/>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228600" y="228600"/>
            <a:ext cx="8686800" cy="6858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t>Discussion Questions</a:t>
            </a:r>
          </a:p>
        </p:txBody>
      </p:sp>
      <p:sp>
        <p:nvSpPr>
          <p:cNvPr id="3" name="Content Placeholder 2"/>
          <p:cNvSpPr txBox="1">
            <a:spLocks/>
          </p:cNvSpPr>
          <p:nvPr/>
        </p:nvSpPr>
        <p:spPr>
          <a:xfrm>
            <a:off x="457200" y="1143000"/>
            <a:ext cx="8229600" cy="3429000"/>
          </a:xfrm>
          <a:prstGeom prst="rect">
            <a:avLst/>
          </a:prstGeom>
        </p:spPr>
        <p:txBody>
          <a:bodyPr/>
          <a:lstStyle/>
          <a:p>
            <a:pPr marL="514350" indent="-514350" eaLnBrk="0" hangingPunct="0">
              <a:spcBef>
                <a:spcPts val="1800"/>
              </a:spcBef>
              <a:buFont typeface="+mj-lt"/>
              <a:buAutoNum type="arabicPeriod"/>
              <a:defRPr/>
            </a:pPr>
            <a:r>
              <a:rPr lang="en-US" sz="2800" dirty="0" smtClean="0"/>
              <a:t>How </a:t>
            </a:r>
            <a:r>
              <a:rPr lang="en-US" sz="2800" dirty="0"/>
              <a:t>will information regarding mass dispensing clinics be communicated to </a:t>
            </a:r>
            <a:r>
              <a:rPr lang="en-US" sz="2800" dirty="0" smtClean="0"/>
              <a:t>your community? </a:t>
            </a:r>
          </a:p>
          <a:p>
            <a:pPr marL="514350" indent="-514350" eaLnBrk="0" hangingPunct="0">
              <a:spcBef>
                <a:spcPts val="1800"/>
              </a:spcBef>
              <a:buFont typeface="+mj-lt"/>
              <a:buAutoNum type="arabicPeriod"/>
              <a:defRPr/>
            </a:pPr>
            <a:r>
              <a:rPr lang="en-US" sz="2800" dirty="0" smtClean="0"/>
              <a:t>Are </a:t>
            </a:r>
            <a:r>
              <a:rPr lang="en-US" sz="2800" dirty="0"/>
              <a:t>there any perceived barriers, presently, to this partnership </a:t>
            </a:r>
            <a:r>
              <a:rPr lang="en-US" sz="2800" dirty="0" smtClean="0"/>
              <a:t>with pharmacies during </a:t>
            </a:r>
            <a:r>
              <a:rPr lang="en-US" sz="2800" dirty="0"/>
              <a:t>emergency events</a:t>
            </a:r>
            <a:r>
              <a:rPr lang="en-US" sz="2800" dirty="0" smtClean="0"/>
              <a:t>?</a:t>
            </a:r>
          </a:p>
          <a:p>
            <a:pPr marL="514350" indent="-514350" eaLnBrk="0" hangingPunct="0">
              <a:spcBef>
                <a:spcPts val="1800"/>
              </a:spcBef>
              <a:buFont typeface="+mj-lt"/>
              <a:buAutoNum type="arabicPeriod"/>
              <a:defRPr/>
            </a:pPr>
            <a:r>
              <a:rPr lang="en-US" sz="2800" dirty="0"/>
              <a:t>Moving forward, how can partnerships between your community and pharmacy be strengthened?</a:t>
            </a:r>
          </a:p>
          <a:p>
            <a:pPr marL="514350" indent="-514350" eaLnBrk="0" hangingPunct="0">
              <a:spcBef>
                <a:spcPts val="1800"/>
              </a:spcBef>
              <a:defRPr/>
            </a:pPr>
            <a:endParaRPr lang="en-US" sz="2800" dirty="0"/>
          </a:p>
          <a:p>
            <a:pPr marL="514350" indent="-514350" eaLnBrk="0" hangingPunct="0">
              <a:spcBef>
                <a:spcPts val="1800"/>
              </a:spcBef>
              <a:buFont typeface="+mj-lt"/>
              <a:buAutoNum type="arabicPeriod"/>
              <a:defRPr/>
            </a:pPr>
            <a:endParaRPr lang="en-US" sz="2800" dirty="0"/>
          </a:p>
          <a:p>
            <a:pPr marL="514350" indent="-514350" eaLnBrk="0" hangingPunct="0">
              <a:buFont typeface="+mj-lt"/>
              <a:buAutoNum type="arabicPeriod"/>
              <a:defRPr/>
            </a:pPr>
            <a:endParaRPr lang="en-US" sz="2800" kern="0" dirty="0">
              <a:solidFill>
                <a:srgbClr val="000000"/>
              </a:solidFill>
            </a:endParaRPr>
          </a:p>
          <a:p>
            <a:pPr marL="457200" indent="-457200" eaLnBrk="0" hangingPunct="0">
              <a:spcBef>
                <a:spcPts val="0"/>
              </a:spcBef>
              <a:buFont typeface="+mj-lt"/>
              <a:buAutoNum type="arabicPeriod"/>
              <a:defRPr/>
            </a:pPr>
            <a:endParaRPr lang="en-US" sz="2800" kern="0" dirty="0"/>
          </a:p>
          <a:p>
            <a:pPr marL="457200" indent="-457200" eaLnBrk="0" hangingPunct="0">
              <a:spcBef>
                <a:spcPts val="0"/>
              </a:spcBef>
              <a:buFont typeface="+mj-lt"/>
              <a:buAutoNum type="arabicPeriod"/>
              <a:defRPr/>
            </a:pPr>
            <a:endParaRPr lang="en-US" sz="2800" kern="0" dirty="0"/>
          </a:p>
        </p:txBody>
      </p:sp>
      <p:sp>
        <p:nvSpPr>
          <p:cNvPr id="4" name="Slide Number Placeholder 3"/>
          <p:cNvSpPr>
            <a:spLocks noGrp="1"/>
          </p:cNvSpPr>
          <p:nvPr>
            <p:ph type="sldNum" sz="quarter" idx="10"/>
          </p:nvPr>
        </p:nvSpPr>
        <p:spPr/>
        <p:txBody>
          <a:bodyPr/>
          <a:lstStyle/>
          <a:p>
            <a:pPr>
              <a:defRPr/>
            </a:pPr>
            <a:fld id="{496385DC-A4F4-4AEB-8052-A9C4286B14E0}" type="slidenum">
              <a:rPr lang="en-US"/>
              <a:pPr>
                <a:defRPr/>
              </a:pPr>
              <a:t>46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p:cNvSpPr>
            <a:spLocks noGrp="1" noChangeArrowheads="1"/>
          </p:cNvSpPr>
          <p:nvPr>
            <p:ph type="title"/>
          </p:nvPr>
        </p:nvSpPr>
        <p:spPr>
          <a:xfrm>
            <a:off x="685800" y="533400"/>
            <a:ext cx="8229600" cy="1143000"/>
          </a:xfrm>
        </p:spPr>
        <p:txBody>
          <a:bodyPr/>
          <a:lstStyle/>
          <a:p>
            <a:r>
              <a:rPr lang="en-US" sz="3200" b="1" smtClean="0"/>
              <a:t>So What Are the Roles for Pharmacists in Emergency Preparedness?</a:t>
            </a:r>
            <a:endParaRPr lang="en-US" sz="1400" b="1" smtClean="0"/>
          </a:p>
        </p:txBody>
      </p:sp>
      <p:sp>
        <p:nvSpPr>
          <p:cNvPr id="82947" name="Rectangle 3"/>
          <p:cNvSpPr>
            <a:spLocks noGrp="1" noChangeArrowheads="1"/>
          </p:cNvSpPr>
          <p:nvPr>
            <p:ph idx="1"/>
          </p:nvPr>
        </p:nvSpPr>
        <p:spPr>
          <a:xfrm>
            <a:off x="914400" y="1981200"/>
            <a:ext cx="8229600" cy="4525963"/>
          </a:xfrm>
        </p:spPr>
        <p:txBody>
          <a:bodyPr/>
          <a:lstStyle/>
          <a:p>
            <a:pPr marL="533400" indent="-533400">
              <a:buFont typeface="Calibri" pitchFamily="34" charset="0"/>
              <a:buAutoNum type="arabicPeriod"/>
            </a:pPr>
            <a:r>
              <a:rPr lang="en-US" dirty="0" smtClean="0"/>
              <a:t>Planning</a:t>
            </a:r>
          </a:p>
          <a:p>
            <a:pPr marL="533400" indent="-533400">
              <a:buFont typeface="Calibri" pitchFamily="34" charset="0"/>
              <a:buAutoNum type="arabicPeriod"/>
            </a:pPr>
            <a:r>
              <a:rPr lang="en-US" dirty="0" smtClean="0"/>
              <a:t>Detection and Reporting of Events</a:t>
            </a:r>
          </a:p>
          <a:p>
            <a:pPr marL="533400" indent="-533400">
              <a:buFont typeface="Calibri" pitchFamily="34" charset="0"/>
              <a:buAutoNum type="arabicPeriod"/>
            </a:pPr>
            <a:r>
              <a:rPr lang="en-US" dirty="0" smtClean="0"/>
              <a:t>Communication</a:t>
            </a:r>
          </a:p>
          <a:p>
            <a:pPr marL="533400" indent="-533400">
              <a:buFont typeface="Calibri" pitchFamily="34" charset="0"/>
              <a:buAutoNum type="arabicPeriod"/>
            </a:pPr>
            <a:r>
              <a:rPr lang="en-US" dirty="0" smtClean="0"/>
              <a:t>Emergency Response </a:t>
            </a:r>
          </a:p>
          <a:p>
            <a:pPr marL="533400" indent="-533400">
              <a:buFont typeface="Calibri" pitchFamily="34" charset="0"/>
              <a:buAutoNum type="arabicPeriod"/>
            </a:pPr>
            <a:r>
              <a:rPr lang="en-US" dirty="0" smtClean="0"/>
              <a:t>Personal Preparedness &amp; Business Continuity</a:t>
            </a:r>
          </a:p>
        </p:txBody>
      </p:sp>
      <p:pic>
        <p:nvPicPr>
          <p:cNvPr id="4" name="Picture 2" descr="NWCPHP Logo">
            <a:hlinkClick r:id="rId2"/>
          </p:cNvPr>
          <p:cNvPicPr>
            <a:picLocks noChangeAspect="1" noChangeArrowheads="1"/>
          </p:cNvPicPr>
          <p:nvPr/>
        </p:nvPicPr>
        <p:blipFill>
          <a:blip r:embed="rId3" cstate="print"/>
          <a:srcRect/>
          <a:stretch>
            <a:fillRect/>
          </a:stretch>
        </p:blipFill>
        <p:spPr bwMode="auto">
          <a:xfrm>
            <a:off x="304800" y="6248400"/>
            <a:ext cx="3810000" cy="38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Protect yourself, Serve others</a:t>
            </a:r>
          </a:p>
        </p:txBody>
      </p:sp>
      <p:sp>
        <p:nvSpPr>
          <p:cNvPr id="89091" name="Rectangle 3"/>
          <p:cNvSpPr>
            <a:spLocks noGrp="1" noChangeArrowheads="1"/>
          </p:cNvSpPr>
          <p:nvPr>
            <p:ph type="body" idx="1"/>
          </p:nvPr>
        </p:nvSpPr>
        <p:spPr/>
        <p:txBody>
          <a:bodyPr/>
          <a:lstStyle/>
          <a:p>
            <a:pPr>
              <a:lnSpc>
                <a:spcPct val="80000"/>
              </a:lnSpc>
            </a:pPr>
            <a:r>
              <a:rPr lang="en-US" sz="2800" dirty="0"/>
              <a:t>Get training</a:t>
            </a:r>
          </a:p>
          <a:p>
            <a:pPr>
              <a:lnSpc>
                <a:spcPct val="80000"/>
              </a:lnSpc>
            </a:pPr>
            <a:r>
              <a:rPr lang="en-US" sz="2800" dirty="0"/>
              <a:t>Ensure your own safety</a:t>
            </a:r>
          </a:p>
          <a:p>
            <a:pPr lvl="1">
              <a:lnSpc>
                <a:spcPct val="80000"/>
              </a:lnSpc>
            </a:pPr>
            <a:r>
              <a:rPr lang="en-US" sz="2400" dirty="0"/>
              <a:t>Vaccinations</a:t>
            </a:r>
          </a:p>
          <a:p>
            <a:pPr lvl="1">
              <a:lnSpc>
                <a:spcPct val="80000"/>
              </a:lnSpc>
            </a:pPr>
            <a:r>
              <a:rPr lang="en-US" sz="2400" dirty="0"/>
              <a:t>Teams, procedures</a:t>
            </a:r>
          </a:p>
          <a:p>
            <a:pPr>
              <a:lnSpc>
                <a:spcPct val="80000"/>
              </a:lnSpc>
            </a:pPr>
            <a:r>
              <a:rPr lang="en-US" sz="2800" dirty="0"/>
              <a:t>Make sure your own basic needs can be met</a:t>
            </a:r>
          </a:p>
          <a:p>
            <a:pPr lvl="1">
              <a:lnSpc>
                <a:spcPct val="80000"/>
              </a:lnSpc>
            </a:pPr>
            <a:r>
              <a:rPr lang="en-US" sz="2400" dirty="0"/>
              <a:t>Food, water, shelter</a:t>
            </a:r>
          </a:p>
          <a:p>
            <a:pPr lvl="1">
              <a:lnSpc>
                <a:spcPct val="80000"/>
              </a:lnSpc>
            </a:pPr>
            <a:endParaRPr lang="en-US" sz="2400" dirty="0"/>
          </a:p>
          <a:p>
            <a:pPr>
              <a:lnSpc>
                <a:spcPct val="80000"/>
              </a:lnSpc>
            </a:pPr>
            <a:r>
              <a:rPr lang="en-US" sz="2800" i="1" dirty="0"/>
              <a:t>You don’t want to become one of the people needing rescue!</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1524000"/>
            <a:ext cx="8229600" cy="11430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smtClean="0"/>
              <a:t>Thank you!</a:t>
            </a:r>
            <a:br>
              <a:rPr lang="en-US" dirty="0" smtClean="0"/>
            </a:br>
            <a:r>
              <a:rPr lang="en-US" dirty="0"/>
              <a:t/>
            </a:r>
            <a:br>
              <a:rPr lang="en-US" dirty="0"/>
            </a:br>
            <a:r>
              <a:rPr lang="en-US" sz="3600" dirty="0" smtClean="0"/>
              <a:t>Andy Stergachis, </a:t>
            </a:r>
            <a:r>
              <a:rPr lang="en-US" sz="3600" dirty="0" smtClean="0">
                <a:hlinkClick r:id="rId3"/>
              </a:rPr>
              <a:t>stergach@uw.edu</a:t>
            </a:r>
            <a:r>
              <a:rPr lang="en-US" sz="3600" dirty="0" smtClean="0"/>
              <a:t/>
            </a:r>
            <a:br>
              <a:rPr lang="en-US" sz="3600" dirty="0" smtClean="0"/>
            </a:br>
            <a:r>
              <a:rPr lang="en-US" sz="3600" dirty="0" smtClean="0"/>
              <a:t>Don Downing, </a:t>
            </a:r>
            <a:r>
              <a:rPr lang="en-US" sz="3600" dirty="0" smtClean="0">
                <a:hlinkClick r:id="rId4"/>
              </a:rPr>
              <a:t>dondown@uw.edu</a:t>
            </a:r>
            <a:r>
              <a:rPr lang="en-US" sz="3600" dirty="0" smtClean="0"/>
              <a:t> </a:t>
            </a:r>
            <a:br>
              <a:rPr lang="en-US" sz="3600" dirty="0" smtClean="0"/>
            </a:br>
            <a:r>
              <a:rPr lang="en-US" dirty="0" smtClean="0"/>
              <a:t/>
            </a:r>
            <a:br>
              <a:rPr lang="en-US" dirty="0" smtClean="0"/>
            </a:br>
            <a:r>
              <a:rPr lang="en-US" dirty="0" smtClean="0"/>
              <a:t/>
            </a:r>
            <a:br>
              <a:rPr lang="en-US" dirty="0" smtClean="0"/>
            </a:br>
            <a:endParaRPr lang="en-US" dirty="0" smtClean="0"/>
          </a:p>
        </p:txBody>
      </p:sp>
      <p:sp>
        <p:nvSpPr>
          <p:cNvPr id="22531" name="TextBox 2"/>
          <p:cNvSpPr txBox="1">
            <a:spLocks noChangeArrowheads="1"/>
          </p:cNvSpPr>
          <p:nvPr/>
        </p:nvSpPr>
        <p:spPr bwMode="auto">
          <a:xfrm>
            <a:off x="2209800" y="1371600"/>
            <a:ext cx="4267200" cy="369888"/>
          </a:xfrm>
          <a:prstGeom prst="rect">
            <a:avLst/>
          </a:prstGeom>
          <a:noFill/>
          <a:ln w="9525">
            <a:noFill/>
            <a:miter lim="800000"/>
            <a:headEnd/>
            <a:tailEnd/>
          </a:ln>
        </p:spPr>
        <p:txBody>
          <a:bodyPr>
            <a:spAutoFit/>
          </a:bodyPr>
          <a:lstStyle/>
          <a:p>
            <a:pPr>
              <a:buFont typeface="Arial" charset="0"/>
              <a:buChar char="•"/>
            </a:pPr>
            <a:endParaRPr lang="en-US"/>
          </a:p>
        </p:txBody>
      </p:sp>
      <p:sp>
        <p:nvSpPr>
          <p:cNvPr id="4" name="Slide Number Placeholder 3"/>
          <p:cNvSpPr>
            <a:spLocks noGrp="1"/>
          </p:cNvSpPr>
          <p:nvPr>
            <p:ph type="sldNum" sz="quarter" idx="10"/>
          </p:nvPr>
        </p:nvSpPr>
        <p:spPr/>
        <p:txBody>
          <a:bodyPr/>
          <a:lstStyle/>
          <a:p>
            <a:pPr>
              <a:defRPr/>
            </a:pPr>
            <a:fld id="{0439ACA9-FF69-4128-AC86-08C4083E6D67}" type="slidenum">
              <a:rPr lang="en-US"/>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a:xfrm>
            <a:off x="0" y="152400"/>
            <a:ext cx="8229600" cy="990600"/>
          </a:xfrm>
          <a:noFill/>
        </p:spPr>
        <p:txBody>
          <a:bodyPr>
            <a:normAutofit/>
          </a:bodyPr>
          <a:lstStyle/>
          <a:p>
            <a:pPr eaLnBrk="1" hangingPunct="1"/>
            <a:r>
              <a:rPr lang="en-US" i="1" dirty="0" smtClean="0"/>
              <a:t>What are the Consequences?</a:t>
            </a:r>
          </a:p>
        </p:txBody>
      </p:sp>
      <p:sp>
        <p:nvSpPr>
          <p:cNvPr id="48131" name="Rectangle 3"/>
          <p:cNvSpPr>
            <a:spLocks noGrp="1"/>
          </p:cNvSpPr>
          <p:nvPr>
            <p:ph type="body" idx="4294967295"/>
          </p:nvPr>
        </p:nvSpPr>
        <p:spPr>
          <a:xfrm>
            <a:off x="304800" y="1371600"/>
            <a:ext cx="8534400" cy="4800600"/>
          </a:xfrm>
          <a:noFill/>
        </p:spPr>
        <p:txBody>
          <a:bodyPr/>
          <a:lstStyle/>
          <a:p>
            <a:pPr marL="552450" indent="-552450" eaLnBrk="1" hangingPunct="1">
              <a:buFont typeface="Wingdings" pitchFamily="2" charset="2"/>
              <a:buNone/>
            </a:pPr>
            <a:r>
              <a:rPr lang="en-US" dirty="0" smtClean="0"/>
              <a:t>Impact communities</a:t>
            </a:r>
          </a:p>
          <a:p>
            <a:pPr marL="552450" indent="-552450" eaLnBrk="1" hangingPunct="1">
              <a:buFont typeface="Wingdings" pitchFamily="2" charset="2"/>
              <a:buAutoNum type="arabicPeriod"/>
            </a:pPr>
            <a:endParaRPr lang="en-US" sz="800" dirty="0" smtClean="0"/>
          </a:p>
          <a:p>
            <a:pPr marL="952500" lvl="1" indent="-495300" eaLnBrk="1" hangingPunct="1">
              <a:buFont typeface="Wingdings" pitchFamily="2" charset="2"/>
              <a:buChar char="p"/>
            </a:pPr>
            <a:r>
              <a:rPr lang="en-US" dirty="0" smtClean="0"/>
              <a:t>People – health, safety, mental well-being</a:t>
            </a:r>
          </a:p>
          <a:p>
            <a:pPr marL="1352550" lvl="2" indent="-438150" eaLnBrk="1" hangingPunct="1">
              <a:buFont typeface="Wingdings" pitchFamily="2" charset="2"/>
              <a:buNone/>
            </a:pPr>
            <a:r>
              <a:rPr lang="en-US" sz="1600" dirty="0" smtClean="0"/>
              <a:t>(Ourselves, Families, Workers, Clients, customers, suppliers)</a:t>
            </a:r>
          </a:p>
          <a:p>
            <a:pPr marL="952500" lvl="1" indent="-495300" eaLnBrk="1" hangingPunct="1">
              <a:buFont typeface="Wingdings" pitchFamily="2" charset="2"/>
              <a:buChar char="p"/>
            </a:pPr>
            <a:endParaRPr lang="en-US" sz="800" dirty="0" smtClean="0"/>
          </a:p>
          <a:p>
            <a:pPr marL="952500" lvl="1" indent="-495300" eaLnBrk="1" hangingPunct="1">
              <a:buFont typeface="Wingdings" pitchFamily="2" charset="2"/>
              <a:buChar char="p"/>
            </a:pPr>
            <a:r>
              <a:rPr lang="en-US" dirty="0" smtClean="0"/>
              <a:t>Infrastructure </a:t>
            </a:r>
            <a:r>
              <a:rPr lang="en-US" sz="1700" dirty="0" smtClean="0"/>
              <a:t>(roads, power lines, water/sewer, communications)</a:t>
            </a:r>
          </a:p>
          <a:p>
            <a:pPr marL="952500" lvl="1" indent="-495300" eaLnBrk="1" hangingPunct="1">
              <a:buFont typeface="Wingdings" pitchFamily="2" charset="2"/>
              <a:buChar char="p"/>
            </a:pPr>
            <a:endParaRPr lang="en-US" sz="800" dirty="0" smtClean="0"/>
          </a:p>
          <a:p>
            <a:pPr marL="952500" lvl="1" indent="-495300" eaLnBrk="1" hangingPunct="1">
              <a:buFont typeface="Wingdings" pitchFamily="2" charset="2"/>
              <a:buChar char="p"/>
            </a:pPr>
            <a:r>
              <a:rPr lang="en-US" dirty="0" smtClean="0"/>
              <a:t>Critical systems and industries </a:t>
            </a:r>
            <a:r>
              <a:rPr lang="en-US" sz="1700" dirty="0" smtClean="0"/>
              <a:t>(healthcare, food, civil order, trade, tourism)</a:t>
            </a:r>
          </a:p>
          <a:p>
            <a:pPr marL="952500" lvl="1" indent="-495300" eaLnBrk="1" hangingPunct="1">
              <a:buFont typeface="Wingdings" pitchFamily="2" charset="2"/>
              <a:buChar char="p"/>
            </a:pPr>
            <a:endParaRPr lang="en-US" sz="800" dirty="0" smtClean="0"/>
          </a:p>
          <a:p>
            <a:pPr marL="952500" lvl="1" indent="-495300" eaLnBrk="1" hangingPunct="1">
              <a:buFont typeface="Wingdings" pitchFamily="2" charset="2"/>
              <a:buChar char="p"/>
            </a:pPr>
            <a:r>
              <a:rPr lang="en-US" dirty="0" smtClean="0"/>
              <a:t>Employment </a:t>
            </a:r>
            <a:endParaRPr lang="en-US" sz="1700" dirty="0" smtClean="0"/>
          </a:p>
          <a:p>
            <a:pPr marL="952500" lvl="1" indent="-495300" eaLnBrk="1" hangingPunct="1">
              <a:buNone/>
            </a:pPr>
            <a:endParaRPr lang="en-US" sz="17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Guess Who This Is?</a:t>
            </a:r>
            <a:endParaRPr lang="en-US" dirty="0"/>
          </a:p>
        </p:txBody>
      </p:sp>
      <p:sp>
        <p:nvSpPr>
          <p:cNvPr id="3" name="Content Placeholder 2"/>
          <p:cNvSpPr>
            <a:spLocks noGrp="1"/>
          </p:cNvSpPr>
          <p:nvPr>
            <p:ph idx="1"/>
          </p:nvPr>
        </p:nvSpPr>
        <p:spPr/>
        <p:txBody>
          <a:bodyPr>
            <a:normAutofit fontScale="92500"/>
          </a:bodyPr>
          <a:lstStyle/>
          <a:p>
            <a:r>
              <a:rPr lang="en-US" dirty="0" smtClean="0"/>
              <a:t>At times, not treated as if in the mainstream – not always invited or to have a seat at the table as equal partners in emergency preparedness</a:t>
            </a:r>
          </a:p>
          <a:p>
            <a:r>
              <a:rPr lang="en-US" dirty="0" smtClean="0"/>
              <a:t>Underutilized and, at times, underappreciated</a:t>
            </a:r>
          </a:p>
          <a:p>
            <a:r>
              <a:rPr lang="en-US" dirty="0" smtClean="0"/>
              <a:t>Often have less challenging actual responsibilities than what education prepared them for</a:t>
            </a:r>
          </a:p>
          <a:p>
            <a:r>
              <a:rPr lang="en-US" dirty="0" smtClean="0"/>
              <a:t>Passionate about their communities and families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cache1.asset-cache.net/xc/86530731.jpg?v=1&amp;c=IWSAsset&amp;k=2&amp;d=82EB172C4407816CA237EFD4F3773B8165DE210ECFD71FE00DB719ED2984ED28E30A760B0D811297"/>
          <p:cNvPicPr>
            <a:picLocks noChangeAspect="1" noChangeArrowheads="1"/>
          </p:cNvPicPr>
          <p:nvPr/>
        </p:nvPicPr>
        <p:blipFill>
          <a:blip r:embed="rId2" cstate="print"/>
          <a:srcRect/>
          <a:stretch>
            <a:fillRect/>
          </a:stretch>
        </p:blipFill>
        <p:spPr bwMode="auto">
          <a:xfrm>
            <a:off x="5257800" y="1447800"/>
            <a:ext cx="3131563" cy="3629026"/>
          </a:xfrm>
          <a:prstGeom prst="rect">
            <a:avLst/>
          </a:prstGeom>
          <a:noFill/>
        </p:spPr>
      </p:pic>
      <p:pic>
        <p:nvPicPr>
          <p:cNvPr id="6150" name="Picture 6" descr="http://upload.wikimedia.org/wikipedia/commons/thumb/a/a7/PharmacistsMortar.svg/220px-PharmacistsMortar.svg.png"/>
          <p:cNvPicPr>
            <a:picLocks noChangeAspect="1" noChangeArrowheads="1"/>
          </p:cNvPicPr>
          <p:nvPr/>
        </p:nvPicPr>
        <p:blipFill>
          <a:blip r:embed="rId3" cstate="print"/>
          <a:srcRect/>
          <a:stretch>
            <a:fillRect/>
          </a:stretch>
        </p:blipFill>
        <p:spPr bwMode="auto">
          <a:xfrm>
            <a:off x="1066800" y="990600"/>
            <a:ext cx="2095500" cy="1743076"/>
          </a:xfrm>
          <a:prstGeom prst="rect">
            <a:avLst/>
          </a:prstGeom>
          <a:noFill/>
        </p:spPr>
      </p:pic>
      <p:pic>
        <p:nvPicPr>
          <p:cNvPr id="6152" name="Picture 8" descr="http://www.pharmacist.com/AM/Images/New_Newsroom/APhM_4cl.gif"/>
          <p:cNvPicPr>
            <a:picLocks noChangeAspect="1" noChangeArrowheads="1"/>
          </p:cNvPicPr>
          <p:nvPr/>
        </p:nvPicPr>
        <p:blipFill>
          <a:blip r:embed="rId4" cstate="print"/>
          <a:srcRect b="13061"/>
          <a:stretch>
            <a:fillRect/>
          </a:stretch>
        </p:blipFill>
        <p:spPr bwMode="auto">
          <a:xfrm>
            <a:off x="1066800" y="3581400"/>
            <a:ext cx="2286000" cy="146076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3200" smtClean="0"/>
              <a:t>Pharmacists are one of the nation’s most accessible and trusted health professionals</a:t>
            </a:r>
          </a:p>
        </p:txBody>
      </p:sp>
      <p:sp>
        <p:nvSpPr>
          <p:cNvPr id="4099" name="Content Placeholder 2"/>
          <p:cNvSpPr>
            <a:spLocks noGrp="1"/>
          </p:cNvSpPr>
          <p:nvPr>
            <p:ph idx="1"/>
          </p:nvPr>
        </p:nvSpPr>
        <p:spPr>
          <a:xfrm>
            <a:off x="457200" y="1600200"/>
            <a:ext cx="8229600" cy="4525963"/>
          </a:xfrm>
        </p:spPr>
        <p:txBody>
          <a:bodyPr>
            <a:normAutofit/>
          </a:bodyPr>
          <a:lstStyle/>
          <a:p>
            <a:r>
              <a:rPr lang="en-US" sz="2800" dirty="0" smtClean="0"/>
              <a:t>Located in virtually every community</a:t>
            </a:r>
          </a:p>
          <a:p>
            <a:r>
              <a:rPr lang="en-US" sz="2800" dirty="0" smtClean="0"/>
              <a:t>Third </a:t>
            </a:r>
            <a:r>
              <a:rPr lang="en-US" sz="2800" dirty="0"/>
              <a:t>largest health professional </a:t>
            </a:r>
            <a:r>
              <a:rPr lang="en-US" sz="2800" dirty="0" smtClean="0"/>
              <a:t>group</a:t>
            </a:r>
          </a:p>
          <a:p>
            <a:r>
              <a:rPr lang="en-US" sz="2800" dirty="0" smtClean="0"/>
              <a:t>Among </a:t>
            </a:r>
            <a:r>
              <a:rPr lang="en-US" sz="2800" dirty="0"/>
              <a:t>the most trusted professionals in the </a:t>
            </a:r>
            <a:r>
              <a:rPr lang="en-US" sz="2800" dirty="0" smtClean="0"/>
              <a:t>country  </a:t>
            </a:r>
          </a:p>
          <a:p>
            <a:r>
              <a:rPr lang="en-US" sz="2800" dirty="0" smtClean="0"/>
              <a:t>Practicing </a:t>
            </a:r>
            <a:r>
              <a:rPr lang="en-US" sz="2800" dirty="0"/>
              <a:t>in expanded </a:t>
            </a:r>
            <a:r>
              <a:rPr lang="en-US" sz="2800" dirty="0" smtClean="0"/>
              <a:t>roles  </a:t>
            </a:r>
          </a:p>
          <a:p>
            <a:r>
              <a:rPr lang="en-US" sz="2800" dirty="0" smtClean="0"/>
              <a:t>Often </a:t>
            </a:r>
            <a:r>
              <a:rPr lang="en-US" sz="2800" dirty="0"/>
              <a:t>the first healthcare providers contacted by patients, particularly when persons seek advice on over-the-counter treatments for flu-like illnesses</a:t>
            </a:r>
            <a:r>
              <a:rPr lang="en-US" sz="2800" dirty="0" smtClean="0"/>
              <a:t>.</a:t>
            </a:r>
          </a:p>
          <a:p>
            <a:r>
              <a:rPr lang="en-US" sz="2800" dirty="0" smtClean="0"/>
              <a:t>Medicines are among the most important interventions for health maintenance and promotion</a:t>
            </a:r>
          </a:p>
        </p:txBody>
      </p:sp>
      <p:pic>
        <p:nvPicPr>
          <p:cNvPr id="4101" name="Picture 2" descr="NWCPHP Logo">
            <a:hlinkClick r:id="rId2"/>
          </p:cNvPr>
          <p:cNvPicPr>
            <a:picLocks noChangeAspect="1" noChangeArrowheads="1"/>
          </p:cNvPicPr>
          <p:nvPr/>
        </p:nvPicPr>
        <p:blipFill>
          <a:blip r:embed="rId3" cstate="print"/>
          <a:srcRect/>
          <a:stretch>
            <a:fillRect/>
          </a:stretch>
        </p:blipFill>
        <p:spPr bwMode="auto">
          <a:xfrm>
            <a:off x="609600" y="6324600"/>
            <a:ext cx="3810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5000" t="18750" r="12188" b="10000"/>
          <a:stretch>
            <a:fillRect/>
          </a:stretch>
        </p:blipFill>
        <p:spPr bwMode="auto">
          <a:xfrm>
            <a:off x="1219200" y="1371600"/>
            <a:ext cx="7102433" cy="5212080"/>
          </a:xfrm>
          <a:prstGeom prst="rect">
            <a:avLst/>
          </a:prstGeom>
          <a:noFill/>
          <a:ln w="9525">
            <a:noFill/>
            <a:miter lim="800000"/>
            <a:headEnd/>
            <a:tailEnd/>
          </a:ln>
        </p:spPr>
      </p:pic>
      <p:sp>
        <p:nvSpPr>
          <p:cNvPr id="5" name="Title 4"/>
          <p:cNvSpPr>
            <a:spLocks noGrp="1"/>
          </p:cNvSpPr>
          <p:nvPr>
            <p:ph type="title"/>
          </p:nvPr>
        </p:nvSpPr>
        <p:spPr>
          <a:xfrm>
            <a:off x="457200" y="152400"/>
            <a:ext cx="8229600" cy="1143000"/>
          </a:xfrm>
        </p:spPr>
        <p:txBody>
          <a:bodyPr>
            <a:normAutofit/>
          </a:bodyPr>
          <a:lstStyle/>
          <a:p>
            <a:r>
              <a:rPr lang="en-US" sz="4000" dirty="0" smtClean="0"/>
              <a:t>Know Where Your Pharmacies Are</a:t>
            </a:r>
            <a:endParaRPr lang="en-US"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4709</TotalTime>
  <Words>2285</Words>
  <Application>Microsoft Office PowerPoint</Application>
  <PresentationFormat>On-screen Show (4:3)</PresentationFormat>
  <Paragraphs>346</Paragraphs>
  <Slides>49</Slides>
  <Notes>24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Partnering with  Community Pharmacists to Better  Prepare and Respond in an Emergency   </vt:lpstr>
      <vt:lpstr>Learning Objectives</vt:lpstr>
      <vt:lpstr>Emergencies Will Happen, Will You Be Ready? </vt:lpstr>
      <vt:lpstr>Slide 4</vt:lpstr>
      <vt:lpstr>What are the Consequences?</vt:lpstr>
      <vt:lpstr>Can You Guess Who This Is?</vt:lpstr>
      <vt:lpstr>Slide 7</vt:lpstr>
      <vt:lpstr>Pharmacists are one of the nation’s most accessible and trusted health professionals</vt:lpstr>
      <vt:lpstr>Know Where Your Pharmacies Are</vt:lpstr>
      <vt:lpstr>Slide 10</vt:lpstr>
      <vt:lpstr>Slide 11</vt:lpstr>
      <vt:lpstr>So What Are the Roles for Pharmacists in Emergency Preparedness?</vt:lpstr>
      <vt:lpstr>Discussion</vt:lpstr>
      <vt:lpstr>Slide 14</vt:lpstr>
      <vt:lpstr>Slide 15</vt:lpstr>
      <vt:lpstr>Local Public Health Response Activities During the 2006 Windstorm</vt:lpstr>
      <vt:lpstr>Slide 17</vt:lpstr>
      <vt:lpstr>Slide 18</vt:lpstr>
      <vt:lpstr>Routine Adult and Adolescent Immunizations</vt:lpstr>
      <vt:lpstr>Collaborative Drug Therapy Agreement:  State of Washington</vt:lpstr>
      <vt:lpstr>Collaborative Drug Therapy Agreements are in Common Use</vt:lpstr>
      <vt:lpstr>Collaborative Drug Therapy Agreements</vt:lpstr>
      <vt:lpstr>Roles for Pharmacists - Revisited</vt:lpstr>
      <vt:lpstr>Widespread Influenza Activity 2009</vt:lpstr>
      <vt:lpstr>Potential Impact of Pandemic Influenza</vt:lpstr>
      <vt:lpstr>Slide 26</vt:lpstr>
      <vt:lpstr>Slide 27</vt:lpstr>
      <vt:lpstr>Pharmacy Considerations for H1N1 Response</vt:lpstr>
      <vt:lpstr>Slide 29</vt:lpstr>
      <vt:lpstr>Planning for the SNS American Indian / Alaska Native governments and communities</vt:lpstr>
      <vt:lpstr>Strategic National Stockpile</vt:lpstr>
      <vt:lpstr>Strategic National Stockpile</vt:lpstr>
      <vt:lpstr>Personal Preparedness</vt:lpstr>
      <vt:lpstr>Scenario Presentation and Group Discussion During the discussion…</vt:lpstr>
      <vt:lpstr>Day 1: Suspicion</vt:lpstr>
      <vt:lpstr>Day 1: Recognition</vt:lpstr>
      <vt:lpstr>Day 1: Alerting Authorities</vt:lpstr>
      <vt:lpstr>Day 1: Public Health Alerted</vt:lpstr>
      <vt:lpstr>Day 1: Initial Response Discussion</vt:lpstr>
      <vt:lpstr>Day 1:  Discussion Questions</vt:lpstr>
      <vt:lpstr>Day 2: Anthrax Confirmed</vt:lpstr>
      <vt:lpstr>Day 2: Discussion Questions</vt:lpstr>
      <vt:lpstr>Day 2: Activation</vt:lpstr>
      <vt:lpstr>Day 2: Discussion Questions (continued)</vt:lpstr>
      <vt:lpstr>Days 3-7: Mobilizing Mass Dispensing</vt:lpstr>
      <vt:lpstr>Discussion Questions</vt:lpstr>
      <vt:lpstr>So What Are the Roles for Pharmacists in Emergency Preparedness?</vt:lpstr>
      <vt:lpstr>Protect yourself, Serve others</vt:lpstr>
      <vt:lpstr>Thank you!  Andy Stergachis, stergach@uw.edu Don Downing, dondown@uw.edu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stergach</dc:creator>
  <cp:lastModifiedBy>stergach</cp:lastModifiedBy>
  <cp:revision>38</cp:revision>
  <dcterms:created xsi:type="dcterms:W3CDTF">2010-09-18T19:17:57Z</dcterms:created>
  <dcterms:modified xsi:type="dcterms:W3CDTF">2010-09-28T14:19:48Z</dcterms:modified>
</cp:coreProperties>
</file>